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  <p:sldId id="279" r:id="rId5"/>
    <p:sldId id="280" r:id="rId6"/>
    <p:sldId id="284" r:id="rId7"/>
    <p:sldId id="292" r:id="rId8"/>
    <p:sldId id="290" r:id="rId9"/>
    <p:sldId id="291" r:id="rId10"/>
    <p:sldId id="262" r:id="rId11"/>
    <p:sldId id="260" r:id="rId12"/>
    <p:sldId id="270" r:id="rId13"/>
    <p:sldId id="263" r:id="rId14"/>
    <p:sldId id="287" r:id="rId15"/>
    <p:sldId id="261" r:id="rId16"/>
    <p:sldId id="268" r:id="rId17"/>
    <p:sldId id="289" r:id="rId18"/>
    <p:sldId id="285" r:id="rId19"/>
    <p:sldId id="286" r:id="rId20"/>
    <p:sldId id="257" r:id="rId21"/>
    <p:sldId id="258" r:id="rId22"/>
    <p:sldId id="259" r:id="rId23"/>
    <p:sldId id="269" r:id="rId24"/>
    <p:sldId id="267" r:id="rId25"/>
    <p:sldId id="272" r:id="rId26"/>
    <p:sldId id="275" r:id="rId27"/>
    <p:sldId id="276" r:id="rId28"/>
    <p:sldId id="281" r:id="rId29"/>
    <p:sldId id="266" r:id="rId30"/>
    <p:sldId id="265" r:id="rId31"/>
    <p:sldId id="282" r:id="rId32"/>
    <p:sldId id="283" r:id="rId33"/>
    <p:sldId id="288" r:id="rId34"/>
    <p:sldId id="29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291"/>
    <a:srgbClr val="9C8364"/>
    <a:srgbClr val="FF8100"/>
    <a:srgbClr val="00A150"/>
    <a:srgbClr val="005A8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 userDrawn="1"/>
        </p:nvSpPr>
        <p:spPr>
          <a:xfrm>
            <a:off x="-17253" y="-8626"/>
            <a:ext cx="9161253" cy="6875252"/>
          </a:xfrm>
          <a:custGeom>
            <a:avLst/>
            <a:gdLst>
              <a:gd name="connsiteX0" fmla="*/ 9161253 w 9161253"/>
              <a:gd name="connsiteY0" fmla="*/ 0 h 6875252"/>
              <a:gd name="connsiteX1" fmla="*/ 5348378 w 9161253"/>
              <a:gd name="connsiteY1" fmla="*/ 6875252 h 6875252"/>
              <a:gd name="connsiteX2" fmla="*/ 0 w 9161253"/>
              <a:gd name="connsiteY2" fmla="*/ 6858000 h 6875252"/>
              <a:gd name="connsiteX3" fmla="*/ 17253 w 9161253"/>
              <a:gd name="connsiteY3" fmla="*/ 0 h 6875252"/>
              <a:gd name="connsiteX4" fmla="*/ 9161253 w 9161253"/>
              <a:gd name="connsiteY4" fmla="*/ 0 h 687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1253" h="6875252">
                <a:moveTo>
                  <a:pt x="9161253" y="0"/>
                </a:moveTo>
                <a:lnTo>
                  <a:pt x="5348378" y="6875252"/>
                </a:lnTo>
                <a:lnTo>
                  <a:pt x="0" y="6858000"/>
                </a:lnTo>
                <a:lnTo>
                  <a:pt x="17253" y="0"/>
                </a:lnTo>
                <a:lnTo>
                  <a:pt x="9161253" y="0"/>
                </a:lnTo>
                <a:close/>
              </a:path>
            </a:pathLst>
          </a:custGeom>
          <a:solidFill>
            <a:srgbClr val="0062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/>
          <a:stretch/>
        </p:blipFill>
        <p:spPr>
          <a:xfrm>
            <a:off x="0" y="650789"/>
            <a:ext cx="91357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29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C0CE-F51A-4673-9C9C-AD0685C5F318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ECD2-BE87-42FD-8471-A5C45C84F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7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C0CE-F51A-4673-9C9C-AD0685C5F318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ECD2-BE87-42FD-8471-A5C45C84F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5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C0CE-F51A-4673-9C9C-AD0685C5F318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ECD2-BE87-42FD-8471-A5C45C84F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12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C0CE-F51A-4673-9C9C-AD0685C5F318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ECD2-BE87-42FD-8471-A5C45C84F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3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C0CE-F51A-4673-9C9C-AD0685C5F318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ECD2-BE87-42FD-8471-A5C45C84F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22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C0CE-F51A-4673-9C9C-AD0685C5F318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ECD2-BE87-42FD-8471-A5C45C84F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30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C0CE-F51A-4673-9C9C-AD0685C5F318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ECD2-BE87-42FD-8471-A5C45C84F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89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C0CE-F51A-4673-9C9C-AD0685C5F318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ECD2-BE87-42FD-8471-A5C45C84F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1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C0CE-F51A-4673-9C9C-AD0685C5F318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ECD2-BE87-42FD-8471-A5C45C84F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14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C0CE-F51A-4673-9C9C-AD0685C5F318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ECD2-BE87-42FD-8471-A5C45C84F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78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CC0CE-F51A-4673-9C9C-AD0685C5F318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7ECD2-BE87-42FD-8471-A5C45C84F1F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7"/>
          <a:stretch/>
        </p:blipFill>
        <p:spPr>
          <a:xfrm>
            <a:off x="4060" y="241534"/>
            <a:ext cx="9139939" cy="6616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62" y="5739563"/>
            <a:ext cx="3789494" cy="124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4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807343FC-920E-4F7D-9D51-74A91EF47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929" y="4616834"/>
            <a:ext cx="5460023" cy="159404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Aft>
                <a:spcPts val="2400"/>
              </a:spcAft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Arkansas Work Zones – No Longer Business As Usual</a:t>
            </a: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Kenneth Shirley, PE, CCM, DBIA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Management Engineer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AFD6570-D250-4FF6-9644-D15963A8E1F1}"/>
              </a:ext>
            </a:extLst>
          </p:cNvPr>
          <p:cNvSpPr txBox="1">
            <a:spLocks/>
          </p:cNvSpPr>
          <p:nvPr/>
        </p:nvSpPr>
        <p:spPr>
          <a:xfrm>
            <a:off x="6224952" y="4747844"/>
            <a:ext cx="2497015" cy="1085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 Narrow"/>
                <a:ea typeface="+mn-ea"/>
                <a:cs typeface="Arial Narrow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 Narrow"/>
                <a:ea typeface="+mn-ea"/>
                <a:cs typeface="Arial Narrow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 Narrow"/>
                <a:ea typeface="+mn-ea"/>
                <a:cs typeface="Arial Narrow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 Narrow"/>
                <a:ea typeface="+mn-ea"/>
                <a:cs typeface="Arial Narrow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 Narrow"/>
                <a:ea typeface="+mn-ea"/>
                <a:cs typeface="Arial Narrow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DOT Transportation Research Conference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 dirty="0">
                <a:solidFill>
                  <a:sysClr val="windowText" lastClr="000000">
                    <a:tint val="75000"/>
                  </a:sysClr>
                </a:solidFill>
              </a:rPr>
              <a:t>August 15, 2019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06942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IDrive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Work Zone Cameras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5A8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41930F-86F0-4BB0-A7DE-DA9590BAF751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3138854" cy="4435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CA0608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4 cameras installed and active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Located at a major interchange and an overpass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Hughes Street location provided view of bridge demo and construction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33"/>
          <a:stretch/>
        </p:blipFill>
        <p:spPr>
          <a:xfrm>
            <a:off x="3596054" y="1200151"/>
            <a:ext cx="5345724" cy="446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63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IDrive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Work Zone Cameras (CA0608)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23" y="1063229"/>
            <a:ext cx="6761694" cy="4572000"/>
          </a:xfrm>
          <a:prstGeom prst="rect">
            <a:avLst/>
          </a:prstGeom>
        </p:spPr>
      </p:pic>
      <p:sp>
        <p:nvSpPr>
          <p:cNvPr id="8" name="Oval 7"/>
          <p:cNvSpPr>
            <a:spLocks noChangeAspect="1"/>
          </p:cNvSpPr>
          <p:nvPr/>
        </p:nvSpPr>
        <p:spPr>
          <a:xfrm>
            <a:off x="2778368" y="2892029"/>
            <a:ext cx="914400" cy="914400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5427782" y="3079598"/>
            <a:ext cx="914400" cy="914400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18" y="3536798"/>
            <a:ext cx="2656056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304" y="1520429"/>
            <a:ext cx="2646496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68383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IDrive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Work Zone Cameras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5A8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41930F-86F0-4BB0-A7DE-DA9590BAF751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3138854" cy="4435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CA0601</a:t>
            </a:r>
          </a:p>
          <a:p>
            <a:pPr lvl="1"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20 cameras installed</a:t>
            </a:r>
          </a:p>
          <a:p>
            <a:pPr lvl="1"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Located on successive high points</a:t>
            </a:r>
          </a:p>
          <a:p>
            <a:pPr lvl="1"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Little to no “blind spots” within 5.5-mile construction zone</a:t>
            </a:r>
          </a:p>
          <a:p>
            <a:pPr indent="-285750">
              <a:buFont typeface="Arial"/>
              <a:buChar char="–"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33"/>
          <a:stretch/>
        </p:blipFill>
        <p:spPr>
          <a:xfrm>
            <a:off x="3596054" y="1200151"/>
            <a:ext cx="5345724" cy="446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5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41" y="995817"/>
            <a:ext cx="7068301" cy="4572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IDrive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Work Zone Cameras (CA0601)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668214" y="3797636"/>
            <a:ext cx="914400" cy="914400"/>
          </a:xfrm>
          <a:prstGeom prst="ellipse">
            <a:avLst/>
          </a:prstGeom>
          <a:solidFill>
            <a:srgbClr val="FFFF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5867397" y="1551472"/>
            <a:ext cx="914400" cy="914400"/>
          </a:xfrm>
          <a:prstGeom prst="ellipse">
            <a:avLst/>
          </a:prstGeom>
          <a:solidFill>
            <a:srgbClr val="FFFF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916491" y="4480502"/>
            <a:ext cx="914400" cy="914400"/>
          </a:xfrm>
          <a:prstGeom prst="ellipse">
            <a:avLst/>
          </a:prstGeom>
          <a:solidFill>
            <a:srgbClr val="FFFF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1197804" y="3797636"/>
            <a:ext cx="914400" cy="914400"/>
          </a:xfrm>
          <a:prstGeom prst="ellipse">
            <a:avLst/>
          </a:prstGeom>
          <a:solidFill>
            <a:srgbClr val="FFFF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1707756" y="3642305"/>
            <a:ext cx="914400" cy="914400"/>
          </a:xfrm>
          <a:prstGeom prst="ellipse">
            <a:avLst/>
          </a:prstGeom>
          <a:solidFill>
            <a:srgbClr val="FFFF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3885183" y="3281817"/>
            <a:ext cx="914400" cy="914400"/>
          </a:xfrm>
          <a:prstGeom prst="ellipse">
            <a:avLst/>
          </a:prstGeom>
          <a:solidFill>
            <a:srgbClr val="FFFF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5357077" y="1853067"/>
            <a:ext cx="914400" cy="914400"/>
          </a:xfrm>
          <a:prstGeom prst="ellipse">
            <a:avLst/>
          </a:prstGeom>
          <a:solidFill>
            <a:srgbClr val="FFFF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2855485" y="3530934"/>
            <a:ext cx="914400" cy="914400"/>
          </a:xfrm>
          <a:prstGeom prst="ellipse">
            <a:avLst/>
          </a:prstGeom>
          <a:solidFill>
            <a:srgbClr val="FFFF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66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199" y="205979"/>
            <a:ext cx="849336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Benefits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5A8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41930F-86F0-4BB0-A7DE-DA9590BAF751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8229600" cy="4435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Monitor High Profile Progress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48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Incident Management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Weather Response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Convenient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indent="-285750">
              <a:buFont typeface="Arial"/>
              <a:buChar char="–"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16952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 Zone Cameras – Monitor Progress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879" y="1063229"/>
            <a:ext cx="6616241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697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199" y="205979"/>
            <a:ext cx="849336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 Zone Cameras - Incident Management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5A8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1" descr="image005">
            <a:extLst>
              <a:ext uri="{FF2B5EF4-FFF2-40B4-BE49-F238E27FC236}">
                <a16:creationId xmlns:a16="http://schemas.microsoft.com/office/drawing/2014/main" id="{C430514A-5499-48CA-967A-139B43641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70" y="1313636"/>
            <a:ext cx="3504796" cy="196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image006">
            <a:extLst>
              <a:ext uri="{FF2B5EF4-FFF2-40B4-BE49-F238E27FC236}">
                <a16:creationId xmlns:a16="http://schemas.microsoft.com/office/drawing/2014/main" id="{F12D7B8C-AF40-45D9-980D-345350877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13636"/>
            <a:ext cx="3981796" cy="197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2" descr="image038">
            <a:extLst>
              <a:ext uri="{FF2B5EF4-FFF2-40B4-BE49-F238E27FC236}">
                <a16:creationId xmlns:a16="http://schemas.microsoft.com/office/drawing/2014/main" id="{03814774-521B-47CE-B319-54D12AC33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71" y="3813505"/>
            <a:ext cx="3504795" cy="163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430AAB-BD6F-4080-B428-1AE6005AE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535904"/>
            <a:ext cx="3817230" cy="204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49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199" y="205979"/>
            <a:ext cx="849336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 Zone Cameras - Incident Management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5A8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0E5E9E-525E-41EB-A7EB-2DDB9B666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24" y="1063229"/>
            <a:ext cx="3642853" cy="2275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82E932-607F-4EEC-B379-F30E8217F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299" y="1063229"/>
            <a:ext cx="3642854" cy="2275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A9475F-8522-432E-9DEA-56920EF8A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24" y="3527619"/>
            <a:ext cx="3642853" cy="2275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9934B4-29A9-493A-92B5-753FDEE8E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299" y="3495133"/>
            <a:ext cx="3662269" cy="22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35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199" y="205979"/>
            <a:ext cx="849336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 Zone Cameras – Weather Response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5A8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1B9E12-7764-4BDA-9AA2-0A6BEA5A6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145029"/>
            <a:ext cx="3980324" cy="2232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5CD788-5115-4C8D-8A67-676D5DE16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421" y="1145030"/>
            <a:ext cx="4121985" cy="2232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9161E2-15CB-477F-88DD-F1379AF57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335" y="3480620"/>
            <a:ext cx="3849329" cy="216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98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7A97D1-A121-4680-AF9A-3BAD0DB88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246240"/>
            <a:ext cx="2459263" cy="435133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3D07A8B-2DB5-4D91-A63B-77391C6A5C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881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 Zone Cameras – Convenient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5A8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DAED3B-A49C-454B-8D4D-FF9FCFCA6B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99" y="1246240"/>
            <a:ext cx="2447628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3D9BAA-3D9D-4E98-B8B0-BCCC788FE8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408" y="1246240"/>
            <a:ext cx="2447628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33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241"/>
            <a:ext cx="9144000" cy="4945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23" y="1392181"/>
            <a:ext cx="3251400" cy="12130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65" y="2977946"/>
            <a:ext cx="3415616" cy="286893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105508" y="205979"/>
            <a:ext cx="85812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CAP Status of Projects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07" y="1096"/>
            <a:ext cx="8162184" cy="68558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90442" y="2841251"/>
            <a:ext cx="2716823" cy="15034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41624" r="40125" b="36709"/>
          <a:stretch/>
        </p:blipFill>
        <p:spPr>
          <a:xfrm>
            <a:off x="1252902" y="1661458"/>
            <a:ext cx="6400800" cy="353508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Oval 1"/>
          <p:cNvSpPr/>
          <p:nvPr/>
        </p:nvSpPr>
        <p:spPr>
          <a:xfrm>
            <a:off x="3103685" y="3288323"/>
            <a:ext cx="940772" cy="9847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116265" y="2485576"/>
            <a:ext cx="940772" cy="9847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9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96296E-6 L -0.30434 -0.193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6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Motorist Assistance Patrol (MAP Truck)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5A8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41930F-86F0-4BB0-A7DE-DA9590BAF751}"/>
              </a:ext>
            </a:extLst>
          </p:cNvPr>
          <p:cNvSpPr txBox="1">
            <a:spLocks/>
          </p:cNvSpPr>
          <p:nvPr/>
        </p:nvSpPr>
        <p:spPr>
          <a:xfrm>
            <a:off x="457200" y="1143000"/>
            <a:ext cx="8229600" cy="4624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Contractor-provided service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Continuous patrol during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lane closures</a:t>
            </a:r>
          </a:p>
          <a:p>
            <a:pPr lvl="0">
              <a:defRPr/>
            </a:pPr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Continuous patrol M-F between </a:t>
            </a:r>
          </a:p>
          <a:p>
            <a:pPr marL="0" lvl="0" indent="0">
              <a:buNone/>
              <a:defRPr/>
            </a:pPr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	6:00am and 8:00pm (CA0601)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Disabled vehicle assistance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Two gallons of fuel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Flat tires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Radiator water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Jump start batteries and tape hoses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Move out of travel lanes and onto shoulder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Initiate wrecker service to clear travel lanes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28951C-7F8F-4B8C-95D1-D354C2ED6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585" y="1143000"/>
            <a:ext cx="3760215" cy="280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50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Motorist Assistance Patrol (MAP Truck)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41930F-86F0-4BB0-A7DE-DA9590BAF751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8229600" cy="4435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Assist local public agencies and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law enforcement as requested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Protect scene of accident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Cleanup minor debris resulting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from an accident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Call law enforcement in the event of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an accident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Department-supplied card explaining services</a:t>
            </a:r>
          </a:p>
          <a:p>
            <a:pPr marL="857250" lvl="1" indent="-342900"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Free of charge</a:t>
            </a:r>
          </a:p>
          <a:p>
            <a:pPr marL="857250" lvl="1" indent="-342900"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Postage-paid survey card</a:t>
            </a:r>
          </a:p>
          <a:p>
            <a:pPr indent="-285750">
              <a:buFont typeface="Arial"/>
              <a:buChar char="–"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5E4E6-F977-459A-9522-BD4263FDF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502" y="1575390"/>
            <a:ext cx="3906981" cy="136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73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Wrecker Service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41930F-86F0-4BB0-A7DE-DA9590BAF751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8229600" cy="4435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24/7 Wrecker Service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Remove stalled, disabled, wrecked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or otherwise incapacitated vehicles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Move vehicles to nearby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staging areas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Available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 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ithin 10 minutes or less</a:t>
            </a:r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Capable of towing 17,000 </a:t>
            </a:r>
            <a:r>
              <a:rPr lang="en-US" sz="2400" dirty="0" err="1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lbs</a:t>
            </a:r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 (large trucks, tractor trailers, etc.)</a:t>
            </a:r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Dedicated to construction job</a:t>
            </a:r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Optional – additional light-duty truck</a:t>
            </a:r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Accident removals after authorization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B8FED6-26D8-477C-8988-8F9A61F9C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111" y="1200151"/>
            <a:ext cx="4238978" cy="1700991"/>
          </a:xfrm>
          <a:prstGeom prst="rect">
            <a:avLst/>
          </a:prstGeom>
        </p:spPr>
      </p:pic>
      <p:pic>
        <p:nvPicPr>
          <p:cNvPr id="8" name="4BEF08B2-0FE1-4BAF-BD6F-667416D5B970" descr="4BEF08B2-0FE1-4BAF-BD6F-667416D5B970">
            <a:extLst>
              <a:ext uri="{FF2B5EF4-FFF2-40B4-BE49-F238E27FC236}">
                <a16:creationId xmlns:a16="http://schemas.microsoft.com/office/drawing/2014/main" id="{B4797606-3538-41A0-8840-E4C52054C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t="22837" r="8866"/>
          <a:stretch/>
        </p:blipFill>
        <p:spPr bwMode="auto">
          <a:xfrm>
            <a:off x="5631309" y="4189121"/>
            <a:ext cx="2008088" cy="137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364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Wrecker Service Staging Areas (CA0608)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4300" r="12430" b="4159"/>
          <a:stretch/>
        </p:blipFill>
        <p:spPr>
          <a:xfrm rot="5400000">
            <a:off x="1727610" y="-338424"/>
            <a:ext cx="4809395" cy="73502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95131" y="4109560"/>
            <a:ext cx="1580398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005A86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 Narrow"/>
              </a:rPr>
              <a:t>University Ave. </a:t>
            </a:r>
          </a:p>
          <a:p>
            <a:r>
              <a:rPr lang="en-US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 Narrow"/>
              </a:rPr>
              <a:t>Commuter Lot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788266" y="3625044"/>
            <a:ext cx="624254" cy="624254"/>
            <a:chOff x="7974621" y="2540977"/>
            <a:chExt cx="624254" cy="624254"/>
          </a:xfrm>
        </p:grpSpPr>
        <p:sp>
          <p:nvSpPr>
            <p:cNvPr id="8" name="Oval 7"/>
            <p:cNvSpPr/>
            <p:nvPr/>
          </p:nvSpPr>
          <p:spPr>
            <a:xfrm>
              <a:off x="7974621" y="2540977"/>
              <a:ext cx="624254" cy="624254"/>
            </a:xfrm>
            <a:prstGeom prst="ellipse">
              <a:avLst/>
            </a:prstGeom>
            <a:solidFill>
              <a:srgbClr val="005A86"/>
            </a:solidFill>
            <a:ln>
              <a:solidFill>
                <a:srgbClr val="005A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2735" y="2680714"/>
              <a:ext cx="488025" cy="344779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251676" y="3485306"/>
            <a:ext cx="1580398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005A86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 Narrow"/>
              </a:rPr>
              <a:t>I-430/I-630</a:t>
            </a:r>
          </a:p>
          <a:p>
            <a:r>
              <a:rPr lang="en-US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 Narrow"/>
              </a:rPr>
              <a:t>Commuter Lot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09243" y="3000790"/>
            <a:ext cx="624254" cy="624254"/>
            <a:chOff x="7974621" y="2540977"/>
            <a:chExt cx="624254" cy="624254"/>
          </a:xfrm>
        </p:grpSpPr>
        <p:sp>
          <p:nvSpPr>
            <p:cNvPr id="12" name="Oval 11"/>
            <p:cNvSpPr/>
            <p:nvPr/>
          </p:nvSpPr>
          <p:spPr>
            <a:xfrm>
              <a:off x="7974621" y="2540977"/>
              <a:ext cx="624254" cy="624254"/>
            </a:xfrm>
            <a:prstGeom prst="ellipse">
              <a:avLst/>
            </a:prstGeom>
            <a:solidFill>
              <a:srgbClr val="005A86"/>
            </a:solidFill>
            <a:ln>
              <a:solidFill>
                <a:srgbClr val="005A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2735" y="2680714"/>
              <a:ext cx="488025" cy="344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2369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2" t="4140" r="12546" b="4902"/>
          <a:stretch/>
        </p:blipFill>
        <p:spPr>
          <a:xfrm rot="5400000">
            <a:off x="1811213" y="-334105"/>
            <a:ext cx="4809395" cy="734157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Wrecker Service Staging Areas (CA0601)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39251" y="2972420"/>
            <a:ext cx="2708033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005A86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 Narrow"/>
              </a:rPr>
              <a:t>Two Sites at Co. Fairgrounds:</a:t>
            </a:r>
          </a:p>
          <a:p>
            <a:r>
              <a:rPr lang="en-US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 Narrow"/>
              </a:rPr>
              <a:t>Big Rigs and Smaller Vehicles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873259" y="2487904"/>
            <a:ext cx="624254" cy="624254"/>
            <a:chOff x="7974621" y="2540977"/>
            <a:chExt cx="624254" cy="624254"/>
          </a:xfrm>
        </p:grpSpPr>
        <p:sp>
          <p:nvSpPr>
            <p:cNvPr id="8" name="Oval 7"/>
            <p:cNvSpPr/>
            <p:nvPr/>
          </p:nvSpPr>
          <p:spPr>
            <a:xfrm>
              <a:off x="7974621" y="2540977"/>
              <a:ext cx="624254" cy="624254"/>
            </a:xfrm>
            <a:prstGeom prst="ellipse">
              <a:avLst/>
            </a:prstGeom>
            <a:solidFill>
              <a:srgbClr val="005A86"/>
            </a:solidFill>
            <a:ln>
              <a:solidFill>
                <a:srgbClr val="005A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2735" y="2680714"/>
              <a:ext cx="488025" cy="34477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776649" y="3260097"/>
            <a:ext cx="2708033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005A86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 Narrow"/>
              </a:rPr>
              <a:t>Two Sites at I-30 Inspection Stations: EB and WB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291251" y="3792097"/>
            <a:ext cx="624254" cy="624254"/>
            <a:chOff x="7974621" y="2540977"/>
            <a:chExt cx="624254" cy="624254"/>
          </a:xfrm>
        </p:grpSpPr>
        <p:sp>
          <p:nvSpPr>
            <p:cNvPr id="11" name="Oval 10"/>
            <p:cNvSpPr/>
            <p:nvPr/>
          </p:nvSpPr>
          <p:spPr>
            <a:xfrm>
              <a:off x="7974621" y="2540977"/>
              <a:ext cx="624254" cy="624254"/>
            </a:xfrm>
            <a:prstGeom prst="ellipse">
              <a:avLst/>
            </a:prstGeom>
            <a:solidFill>
              <a:srgbClr val="005A86"/>
            </a:solidFill>
            <a:ln>
              <a:solidFill>
                <a:srgbClr val="005A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2735" y="2680714"/>
              <a:ext cx="488025" cy="344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3292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251057" y="205979"/>
            <a:ext cx="8602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MAP Services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Provided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5A8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957736" y="4569343"/>
            <a:ext cx="721712" cy="646331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005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en-US" sz="3600" dirty="0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7421705" y="4880360"/>
            <a:ext cx="914400" cy="914400"/>
          </a:xfrm>
          <a:prstGeom prst="ellipse">
            <a:avLst/>
          </a:prstGeom>
          <a:solidFill>
            <a:srgbClr val="006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A86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59937" y="3804369"/>
            <a:ext cx="721712" cy="646331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00A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en-US" sz="3600" dirty="0">
              <a:solidFill>
                <a:srgbClr val="00A150"/>
              </a:solidFill>
            </a:endParaRPr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7018664" y="4127734"/>
            <a:ext cx="914400" cy="914400"/>
          </a:xfrm>
          <a:prstGeom prst="ellipse">
            <a:avLst/>
          </a:prstGeom>
          <a:solidFill>
            <a:srgbClr val="00A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A86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084406" y="1572938"/>
            <a:ext cx="721712" cy="646331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005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3600" dirty="0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4557452" y="1881515"/>
            <a:ext cx="914400" cy="914400"/>
          </a:xfrm>
          <a:prstGeom prst="ellipse">
            <a:avLst/>
          </a:prstGeom>
          <a:solidFill>
            <a:srgbClr val="006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A86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453309" y="806722"/>
            <a:ext cx="721712" cy="646331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3600" b="1" dirty="0">
                <a:solidFill>
                  <a:srgbClr val="00A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00A150"/>
              </a:solidFill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1920845" y="1121096"/>
            <a:ext cx="914400" cy="914400"/>
          </a:xfrm>
          <a:prstGeom prst="ellipse">
            <a:avLst/>
          </a:prstGeom>
          <a:solidFill>
            <a:srgbClr val="00A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A86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488439" y="3074147"/>
            <a:ext cx="721712" cy="646331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8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en-US" sz="3600" dirty="0">
              <a:solidFill>
                <a:srgbClr val="FF8100"/>
              </a:solidFill>
            </a:endParaRPr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5961271" y="3382939"/>
            <a:ext cx="914400" cy="914400"/>
          </a:xfrm>
          <a:prstGeom prst="ellipse">
            <a:avLst/>
          </a:prstGeom>
          <a:solidFill>
            <a:srgbClr val="FF8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A86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156497" y="2303980"/>
            <a:ext cx="721712" cy="646331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9C8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US" sz="3600" dirty="0">
              <a:solidFill>
                <a:srgbClr val="9C8364"/>
              </a:solidFill>
            </a:endParaRP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5618979" y="2611984"/>
            <a:ext cx="914400" cy="914400"/>
          </a:xfrm>
          <a:prstGeom prst="ellipse">
            <a:avLst/>
          </a:prstGeom>
          <a:solidFill>
            <a:srgbClr val="9C8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A86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5400000">
            <a:off x="3478070" y="1224806"/>
            <a:ext cx="457200" cy="6735386"/>
          </a:xfrm>
          <a:prstGeom prst="rect">
            <a:avLst/>
          </a:prstGeom>
          <a:solidFill>
            <a:srgbClr val="00A150"/>
          </a:solidFill>
        </p:spPr>
        <p:txBody>
          <a:bodyPr vert="vert270" wrap="square" rtlCol="0" anchor="ctr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Removed Debris</a:t>
            </a:r>
          </a:p>
        </p:txBody>
      </p:sp>
      <p:sp>
        <p:nvSpPr>
          <p:cNvPr id="56" name="TextBox 55"/>
          <p:cNvSpPr txBox="1"/>
          <p:nvPr/>
        </p:nvSpPr>
        <p:spPr>
          <a:xfrm rot="5400000">
            <a:off x="2952296" y="998489"/>
            <a:ext cx="457200" cy="5683837"/>
          </a:xfrm>
          <a:prstGeom prst="rect">
            <a:avLst/>
          </a:prstGeom>
          <a:solidFill>
            <a:srgbClr val="FF8100"/>
          </a:solidFill>
        </p:spPr>
        <p:txBody>
          <a:bodyPr vert="vert270" wrap="square" rtlCol="0" anchor="ctr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</a:t>
            </a:r>
          </a:p>
        </p:txBody>
      </p:sp>
      <p:sp>
        <p:nvSpPr>
          <p:cNvPr id="57" name="TextBox 56"/>
          <p:cNvSpPr txBox="1"/>
          <p:nvPr/>
        </p:nvSpPr>
        <p:spPr>
          <a:xfrm rot="5400000">
            <a:off x="2785546" y="413148"/>
            <a:ext cx="457200" cy="5350337"/>
          </a:xfrm>
          <a:prstGeom prst="rect">
            <a:avLst/>
          </a:prstGeom>
          <a:solidFill>
            <a:srgbClr val="9C8364"/>
          </a:solidFill>
        </p:spPr>
        <p:txBody>
          <a:bodyPr vert="vert270" wrap="square" rtlCol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Blocked Lane / Traffic Control</a:t>
            </a:r>
          </a:p>
        </p:txBody>
      </p:sp>
      <p:sp>
        <p:nvSpPr>
          <p:cNvPr id="58" name="TextBox 57"/>
          <p:cNvSpPr txBox="1"/>
          <p:nvPr/>
        </p:nvSpPr>
        <p:spPr>
          <a:xfrm rot="5400000">
            <a:off x="2249834" y="196769"/>
            <a:ext cx="457200" cy="4278913"/>
          </a:xfrm>
          <a:prstGeom prst="rect">
            <a:avLst/>
          </a:prstGeom>
          <a:solidFill>
            <a:srgbClr val="006291"/>
          </a:solidFill>
        </p:spPr>
        <p:txBody>
          <a:bodyPr vert="vert270" wrap="square" rtlCol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 Vehicle From Travel Lane</a:t>
            </a:r>
          </a:p>
        </p:txBody>
      </p:sp>
      <p:sp>
        <p:nvSpPr>
          <p:cNvPr id="72" name="TextBox 71"/>
          <p:cNvSpPr txBox="1">
            <a:spLocks/>
          </p:cNvSpPr>
          <p:nvPr/>
        </p:nvSpPr>
        <p:spPr>
          <a:xfrm rot="5400000">
            <a:off x="928587" y="765925"/>
            <a:ext cx="457200" cy="1636419"/>
          </a:xfrm>
          <a:prstGeom prst="rect">
            <a:avLst/>
          </a:prstGeom>
          <a:solidFill>
            <a:srgbClr val="00A150"/>
          </a:solidFill>
        </p:spPr>
        <p:txBody>
          <a:bodyPr vert="vert270" wrap="square" rtlCol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Jumper Cables</a:t>
            </a:r>
          </a:p>
        </p:txBody>
      </p:sp>
      <p:sp>
        <p:nvSpPr>
          <p:cNvPr id="73" name="TextBox 72"/>
          <p:cNvSpPr txBox="1"/>
          <p:nvPr/>
        </p:nvSpPr>
        <p:spPr>
          <a:xfrm rot="5400000">
            <a:off x="3686909" y="1768056"/>
            <a:ext cx="457200" cy="7153064"/>
          </a:xfrm>
          <a:prstGeom prst="rect">
            <a:avLst/>
          </a:prstGeom>
          <a:solidFill>
            <a:srgbClr val="006291"/>
          </a:solidFill>
        </p:spPr>
        <p:txBody>
          <a:bodyPr vert="vert270" wrap="square" rtlCol="0" anchor="ctr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64" y="1219667"/>
            <a:ext cx="656876" cy="7315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826" y="5057357"/>
            <a:ext cx="554157" cy="5486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766" y="4249599"/>
            <a:ext cx="506896" cy="6858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36" y="2736704"/>
            <a:ext cx="789286" cy="54864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254" y="2104835"/>
            <a:ext cx="647154" cy="457200"/>
          </a:xfrm>
          <a:prstGeom prst="rect">
            <a:avLst/>
          </a:prstGeom>
        </p:spPr>
      </p:pic>
      <p:sp>
        <p:nvSpPr>
          <p:cNvPr id="69" name="Right Triangle 68"/>
          <p:cNvSpPr>
            <a:spLocks noChangeAspect="1"/>
          </p:cNvSpPr>
          <p:nvPr/>
        </p:nvSpPr>
        <p:spPr>
          <a:xfrm rot="10800000">
            <a:off x="5030100" y="-8787"/>
            <a:ext cx="4114800" cy="41148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>
            <a:spLocks noChangeAspect="1"/>
          </p:cNvSpPr>
          <p:nvPr/>
        </p:nvSpPr>
        <p:spPr>
          <a:xfrm rot="2788392">
            <a:off x="7149769" y="1693773"/>
            <a:ext cx="2066542" cy="1143000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5457922" y="20202"/>
            <a:ext cx="3686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Jan-April, 2019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(CA0608)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961271" y="427958"/>
            <a:ext cx="2872709" cy="584775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3200" b="1" dirty="0">
                <a:solidFill>
                  <a:srgbClr val="FF8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en-US" sz="2000" b="1" dirty="0">
                <a:solidFill>
                  <a:srgbClr val="FF8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incidents</a:t>
            </a:r>
            <a:endParaRPr lang="en-US" sz="3600" dirty="0">
              <a:solidFill>
                <a:srgbClr val="FF81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331472" y="854083"/>
            <a:ext cx="2972694" cy="584775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3200" b="1" dirty="0">
                <a:solidFill>
                  <a:srgbClr val="FF8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69%</a:t>
            </a:r>
            <a:r>
              <a:rPr lang="en-US" sz="2000" b="1" dirty="0">
                <a:solidFill>
                  <a:srgbClr val="FF8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non-accidents</a:t>
            </a:r>
            <a:endParaRPr lang="en-US" sz="3600" dirty="0">
              <a:solidFill>
                <a:srgbClr val="FF8100"/>
              </a:solidFill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60000">
            <a:off x="8357617" y="1538840"/>
            <a:ext cx="460416" cy="3200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02" y="3572617"/>
            <a:ext cx="550209" cy="5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96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251057" y="205979"/>
            <a:ext cx="8602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MAP Services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Provided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5A8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957735" y="4569343"/>
            <a:ext cx="1008179" cy="646331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005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155</a:t>
            </a:r>
            <a:endParaRPr lang="en-US" sz="3600" dirty="0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7421705" y="4880360"/>
            <a:ext cx="914400" cy="914400"/>
          </a:xfrm>
          <a:prstGeom prst="ellipse">
            <a:avLst/>
          </a:prstGeom>
          <a:solidFill>
            <a:srgbClr val="006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A86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637726" y="3804369"/>
            <a:ext cx="721712" cy="646331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00A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en-US" sz="3600" dirty="0">
              <a:solidFill>
                <a:srgbClr val="00A150"/>
              </a:solidFill>
            </a:endParaRPr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6096453" y="4127734"/>
            <a:ext cx="914400" cy="914400"/>
          </a:xfrm>
          <a:prstGeom prst="ellipse">
            <a:avLst/>
          </a:prstGeom>
          <a:solidFill>
            <a:srgbClr val="00A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A86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939027" y="1572938"/>
            <a:ext cx="721712" cy="646331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005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3600" dirty="0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2412073" y="1881515"/>
            <a:ext cx="914400" cy="914400"/>
          </a:xfrm>
          <a:prstGeom prst="ellipse">
            <a:avLst/>
          </a:prstGeom>
          <a:solidFill>
            <a:srgbClr val="006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A86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453309" y="806722"/>
            <a:ext cx="721712" cy="646331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3600" b="1" dirty="0">
                <a:solidFill>
                  <a:srgbClr val="00A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dirty="0">
              <a:solidFill>
                <a:srgbClr val="00A150"/>
              </a:solidFill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1920845" y="1121096"/>
            <a:ext cx="914400" cy="914400"/>
          </a:xfrm>
          <a:prstGeom prst="ellipse">
            <a:avLst/>
          </a:prstGeom>
          <a:solidFill>
            <a:srgbClr val="00A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A86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750293" y="3074147"/>
            <a:ext cx="721712" cy="646331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8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3600" dirty="0">
              <a:solidFill>
                <a:srgbClr val="FF8100"/>
              </a:solidFill>
            </a:endParaRPr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3223125" y="3382939"/>
            <a:ext cx="914400" cy="914400"/>
          </a:xfrm>
          <a:prstGeom prst="ellipse">
            <a:avLst/>
          </a:prstGeom>
          <a:solidFill>
            <a:srgbClr val="FF8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A86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5400000">
            <a:off x="3040177" y="1662699"/>
            <a:ext cx="457200" cy="5859600"/>
          </a:xfrm>
          <a:prstGeom prst="rect">
            <a:avLst/>
          </a:prstGeom>
          <a:solidFill>
            <a:srgbClr val="00A150"/>
          </a:solidFill>
        </p:spPr>
        <p:txBody>
          <a:bodyPr vert="vert270" wrap="square" rtlCol="0" anchor="ctr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Tire</a:t>
            </a:r>
          </a:p>
        </p:txBody>
      </p:sp>
      <p:sp>
        <p:nvSpPr>
          <p:cNvPr id="56" name="TextBox 55"/>
          <p:cNvSpPr txBox="1"/>
          <p:nvPr/>
        </p:nvSpPr>
        <p:spPr>
          <a:xfrm rot="5400000">
            <a:off x="1587133" y="2363651"/>
            <a:ext cx="457200" cy="2953512"/>
          </a:xfrm>
          <a:prstGeom prst="rect">
            <a:avLst/>
          </a:prstGeom>
          <a:solidFill>
            <a:srgbClr val="FF8100"/>
          </a:solidFill>
        </p:spPr>
        <p:txBody>
          <a:bodyPr vert="vert270" wrap="square" rtlCol="0" anchor="ctr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Called Wrecker</a:t>
            </a:r>
          </a:p>
        </p:txBody>
      </p:sp>
      <p:sp>
        <p:nvSpPr>
          <p:cNvPr id="57" name="TextBox 56"/>
          <p:cNvSpPr txBox="1"/>
          <p:nvPr/>
        </p:nvSpPr>
        <p:spPr>
          <a:xfrm rot="5400000">
            <a:off x="1257949" y="1940744"/>
            <a:ext cx="457200" cy="2295144"/>
          </a:xfrm>
          <a:prstGeom prst="rect">
            <a:avLst/>
          </a:prstGeom>
          <a:solidFill>
            <a:srgbClr val="9C8364"/>
          </a:solidFill>
        </p:spPr>
        <p:txBody>
          <a:bodyPr vert="vert270" wrap="square" rtlCol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Relocated Vehicle</a:t>
            </a:r>
          </a:p>
        </p:txBody>
      </p:sp>
      <p:sp>
        <p:nvSpPr>
          <p:cNvPr id="58" name="TextBox 57"/>
          <p:cNvSpPr txBox="1"/>
          <p:nvPr/>
        </p:nvSpPr>
        <p:spPr>
          <a:xfrm rot="5400000">
            <a:off x="1175653" y="1270949"/>
            <a:ext cx="457200" cy="2130552"/>
          </a:xfrm>
          <a:prstGeom prst="rect">
            <a:avLst/>
          </a:prstGeom>
          <a:solidFill>
            <a:srgbClr val="006291"/>
          </a:solidFill>
        </p:spPr>
        <p:txBody>
          <a:bodyPr vert="vert270" wrap="square" rtlCol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 / Fluids</a:t>
            </a:r>
          </a:p>
        </p:txBody>
      </p:sp>
      <p:sp>
        <p:nvSpPr>
          <p:cNvPr id="72" name="TextBox 71"/>
          <p:cNvSpPr txBox="1">
            <a:spLocks/>
          </p:cNvSpPr>
          <p:nvPr/>
        </p:nvSpPr>
        <p:spPr>
          <a:xfrm rot="5400000">
            <a:off x="928587" y="765925"/>
            <a:ext cx="457200" cy="1636419"/>
          </a:xfrm>
          <a:prstGeom prst="rect">
            <a:avLst/>
          </a:prstGeom>
          <a:solidFill>
            <a:srgbClr val="00A150"/>
          </a:solidFill>
        </p:spPr>
        <p:txBody>
          <a:bodyPr vert="vert270" wrap="square" rtlCol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Jumper Cables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14" y="2060159"/>
            <a:ext cx="550209" cy="576107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 rot="5400000">
            <a:off x="3446315" y="2008650"/>
            <a:ext cx="457200" cy="6671876"/>
          </a:xfrm>
          <a:prstGeom prst="rect">
            <a:avLst/>
          </a:prstGeom>
          <a:solidFill>
            <a:srgbClr val="006291"/>
          </a:solidFill>
        </p:spPr>
        <p:txBody>
          <a:bodyPr vert="vert270" wrap="square" rtlCol="0" anchor="ctr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Offered Assistance / None Needed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64" y="1219667"/>
            <a:ext cx="656876" cy="7315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353" y="4294404"/>
            <a:ext cx="554157" cy="548640"/>
          </a:xfrm>
          <a:prstGeom prst="rect">
            <a:avLst/>
          </a:prstGeom>
        </p:spPr>
      </p:pic>
      <p:sp>
        <p:nvSpPr>
          <p:cNvPr id="69" name="Right Triangle 68"/>
          <p:cNvSpPr>
            <a:spLocks noChangeAspect="1"/>
          </p:cNvSpPr>
          <p:nvPr/>
        </p:nvSpPr>
        <p:spPr>
          <a:xfrm rot="10800000">
            <a:off x="5030100" y="-8787"/>
            <a:ext cx="4114800" cy="41148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>
            <a:spLocks noChangeAspect="1"/>
          </p:cNvSpPr>
          <p:nvPr/>
        </p:nvSpPr>
        <p:spPr>
          <a:xfrm rot="2788392">
            <a:off x="7149769" y="1693773"/>
            <a:ext cx="2066542" cy="11430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5457922" y="20202"/>
            <a:ext cx="3686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May-July, 2019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(CA0601)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961271" y="427958"/>
            <a:ext cx="2872709" cy="584775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3200" b="1" dirty="0">
                <a:solidFill>
                  <a:srgbClr val="FF8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294</a:t>
            </a:r>
            <a:r>
              <a:rPr lang="en-US" sz="2000" b="1" dirty="0">
                <a:solidFill>
                  <a:srgbClr val="FF8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incidents</a:t>
            </a:r>
            <a:endParaRPr lang="en-US" sz="3600" dirty="0">
              <a:solidFill>
                <a:srgbClr val="FF81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331472" y="854083"/>
            <a:ext cx="2972694" cy="584775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sz="3200" b="1" dirty="0">
                <a:solidFill>
                  <a:srgbClr val="FF8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</a:t>
            </a:r>
            <a:r>
              <a:rPr lang="en-US" sz="2000" b="1" dirty="0">
                <a:solidFill>
                  <a:srgbClr val="FF8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non-accidents</a:t>
            </a:r>
            <a:endParaRPr lang="en-US" sz="3600" dirty="0">
              <a:solidFill>
                <a:srgbClr val="FF8100"/>
              </a:solidFill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60000">
            <a:off x="8357617" y="1538840"/>
            <a:ext cx="460416" cy="3200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563" y="3568234"/>
            <a:ext cx="545797" cy="5486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206" y="5115988"/>
            <a:ext cx="643369" cy="4572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109918" y="2303980"/>
            <a:ext cx="721712" cy="646331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9C8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3600" dirty="0">
              <a:solidFill>
                <a:srgbClr val="9C8364"/>
              </a:solidFill>
            </a:endParaRP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2572400" y="2611984"/>
            <a:ext cx="914400" cy="914400"/>
          </a:xfrm>
          <a:prstGeom prst="ellipse">
            <a:avLst/>
          </a:prstGeom>
          <a:solidFill>
            <a:srgbClr val="9C8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A86"/>
              </a:solidFill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27" y="2851345"/>
            <a:ext cx="647154" cy="4572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6607254" y="5024441"/>
            <a:ext cx="712177" cy="640293"/>
          </a:xfrm>
          <a:prstGeom prst="rightArrow">
            <a:avLst/>
          </a:prstGeom>
          <a:solidFill>
            <a:srgbClr val="006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0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251057" y="205979"/>
            <a:ext cx="8602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You Need Assistance?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15636" y="1392131"/>
            <a:ext cx="1092529" cy="923330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sz="5400" b="1" dirty="0">
                <a:solidFill>
                  <a:srgbClr val="005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sz="5400" dirty="0"/>
          </a:p>
        </p:txBody>
      </p:sp>
      <p:sp>
        <p:nvSpPr>
          <p:cNvPr id="66" name="Rectangle 65"/>
          <p:cNvSpPr/>
          <p:nvPr/>
        </p:nvSpPr>
        <p:spPr>
          <a:xfrm>
            <a:off x="257941" y="815881"/>
            <a:ext cx="48736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Reasons For Stopping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(CA0601)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2665" y="2034948"/>
            <a:ext cx="1097280" cy="3657600"/>
          </a:xfrm>
          <a:prstGeom prst="rect">
            <a:avLst/>
          </a:prstGeom>
          <a:solidFill>
            <a:srgbClr val="005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951364" y="3831699"/>
            <a:ext cx="1097280" cy="923330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sz="5400" b="1" dirty="0">
                <a:solidFill>
                  <a:srgbClr val="FF8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5400" dirty="0">
              <a:solidFill>
                <a:srgbClr val="FF81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759278" y="3471915"/>
            <a:ext cx="1097280" cy="923330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sz="5400" b="1" dirty="0">
                <a:solidFill>
                  <a:srgbClr val="00A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5400" dirty="0">
              <a:solidFill>
                <a:srgbClr val="00A15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529448" y="4802980"/>
            <a:ext cx="1097280" cy="83099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9C8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9-1</a:t>
            </a:r>
            <a:endParaRPr lang="en-US" sz="4800" dirty="0">
              <a:solidFill>
                <a:srgbClr val="9C8364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523481" y="5381652"/>
            <a:ext cx="1097280" cy="310896"/>
          </a:xfrm>
          <a:prstGeom prst="rect">
            <a:avLst/>
          </a:prstGeom>
          <a:solidFill>
            <a:srgbClr val="9C8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3948648" y="4494684"/>
            <a:ext cx="1097280" cy="1197864"/>
          </a:xfrm>
          <a:prstGeom prst="rect">
            <a:avLst/>
          </a:prstGeom>
          <a:solidFill>
            <a:srgbClr val="FF8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767365" y="4119780"/>
            <a:ext cx="1097280" cy="1572768"/>
          </a:xfrm>
          <a:prstGeom prst="rect">
            <a:avLst/>
          </a:prstGeom>
          <a:solidFill>
            <a:srgbClr val="00A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67365" y="4191389"/>
            <a:ext cx="1089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Resting / Sleeping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12666" y="2100124"/>
            <a:ext cx="1095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 Tire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51160" y="4559394"/>
            <a:ext cx="1097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Phone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92986" y="1687700"/>
            <a:ext cx="1092529" cy="923330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sz="5400" b="1" dirty="0">
                <a:solidFill>
                  <a:srgbClr val="005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endParaRPr lang="en-US" sz="5400" dirty="0"/>
          </a:p>
        </p:txBody>
      </p:sp>
      <p:sp>
        <p:nvSpPr>
          <p:cNvPr id="17" name="Rectangle 16"/>
          <p:cNvSpPr/>
          <p:nvPr/>
        </p:nvSpPr>
        <p:spPr>
          <a:xfrm>
            <a:off x="1590015" y="2345844"/>
            <a:ext cx="1097280" cy="3346704"/>
          </a:xfrm>
          <a:prstGeom prst="rect">
            <a:avLst/>
          </a:prstGeom>
          <a:solidFill>
            <a:srgbClr val="005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590016" y="2419920"/>
            <a:ext cx="1095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“Under the Hood” Issues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25035" y="4138485"/>
            <a:ext cx="1097280" cy="923330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sz="5400" b="1" dirty="0">
                <a:solidFill>
                  <a:srgbClr val="FF8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5400" dirty="0">
              <a:solidFill>
                <a:srgbClr val="FF81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34395" y="4805580"/>
            <a:ext cx="1097280" cy="886968"/>
          </a:xfrm>
          <a:prstGeom prst="rect">
            <a:avLst/>
          </a:prstGeom>
          <a:solidFill>
            <a:srgbClr val="FF8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36706" y="4878056"/>
            <a:ext cx="1097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Securing Load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08066" y="5061612"/>
            <a:ext cx="1097280" cy="630936"/>
          </a:xfrm>
          <a:prstGeom prst="rect">
            <a:avLst/>
          </a:prstGeom>
          <a:solidFill>
            <a:srgbClr val="FF8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298713" y="4409641"/>
            <a:ext cx="1097280" cy="923330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sz="5400" b="1" dirty="0">
                <a:solidFill>
                  <a:srgbClr val="FF8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5400" dirty="0">
              <a:solidFill>
                <a:srgbClr val="FF81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10384" y="5113585"/>
            <a:ext cx="1097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 of Gas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533794" y="5356867"/>
            <a:ext cx="1097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Misc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0347" y="416388"/>
            <a:ext cx="4023109" cy="305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79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199" y="205979"/>
            <a:ext cx="849336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What does the traveling public think of it?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5A8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41930F-86F0-4BB0-A7DE-DA9590BAF751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8229600" cy="4435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Survey Card Responses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48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Statistical Comparison with and without MAP/Wrecker Services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indent="-285750">
              <a:buFont typeface="Arial"/>
              <a:buChar char="–"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51244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842156-32F1-4E0C-B962-D1112EEBFDFC}"/>
              </a:ext>
            </a:extLst>
          </p:cNvPr>
          <p:cNvSpPr/>
          <p:nvPr/>
        </p:nvSpPr>
        <p:spPr>
          <a:xfrm>
            <a:off x="1" y="1"/>
            <a:ext cx="2391508" cy="5854660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2500957" y="205979"/>
            <a:ext cx="64408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Survey Cards (57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Received)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5A8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41930F-86F0-4BB0-A7DE-DA9590BAF751}"/>
              </a:ext>
            </a:extLst>
          </p:cNvPr>
          <p:cNvSpPr txBox="1">
            <a:spLocks/>
          </p:cNvSpPr>
          <p:nvPr/>
        </p:nvSpPr>
        <p:spPr>
          <a:xfrm>
            <a:off x="2415680" y="1200151"/>
            <a:ext cx="6728320" cy="4435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Comments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“I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couldn’t reach a friend with a gas can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. He literally saved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 the day!” [Out of Fuel]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baseline="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“I didn’t know there was </a:t>
            </a:r>
            <a:r>
              <a:rPr lang="en-US" sz="2000" b="1" i="1" baseline="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such a service as</a:t>
            </a:r>
            <a:r>
              <a:rPr lang="en-US" sz="2000" b="1" i="1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 this</a:t>
            </a: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. Put it on the </a:t>
            </a:r>
            <a:b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</a:br>
            <a:r>
              <a:rPr lang="en-US" sz="2000" dirty="0" err="1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tv</a:t>
            </a: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 commercials to let people know.” [Mechanical Breakdown]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“Thank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 you! This </a:t>
            </a:r>
            <a:r>
              <a:rPr kumimoji="0" lang="en-US" sz="2000" b="1" i="1" u="none" strike="noStrike" kern="1200" cap="none" spc="0" normalizeH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simple gesture may have been life-saving.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I had my 95-year-old mother with me who is a stroke victim and on the way to an appointment.” [Out of Fuel]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baseline="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“I would love to meet</a:t>
            </a: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 them later and share how they </a:t>
            </a:r>
            <a:b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</a:br>
            <a:r>
              <a:rPr lang="en-US" sz="2000" b="1" i="1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probably saved my life</a:t>
            </a: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.” [Flat Tire]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717552" y="-83698"/>
            <a:ext cx="1783404" cy="1869445"/>
            <a:chOff x="717552" y="102608"/>
            <a:chExt cx="1783404" cy="1869445"/>
          </a:xfrm>
        </p:grpSpPr>
        <p:grpSp>
          <p:nvGrpSpPr>
            <p:cNvPr id="40" name="Group 39"/>
            <p:cNvGrpSpPr/>
            <p:nvPr/>
          </p:nvGrpSpPr>
          <p:grpSpPr>
            <a:xfrm>
              <a:off x="876942" y="102608"/>
              <a:ext cx="1624014" cy="1485890"/>
              <a:chOff x="619684" y="49855"/>
              <a:chExt cx="1624014" cy="148589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272003" y="49855"/>
                <a:ext cx="97169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solidFill>
                      <a:srgbClr val="005A8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28</a:t>
                </a:r>
                <a:endParaRPr lang="en-US" sz="4800" dirty="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19684" y="526730"/>
                <a:ext cx="1009015" cy="1009015"/>
              </a:xfrm>
              <a:prstGeom prst="ellipse">
                <a:avLst/>
              </a:prstGeom>
              <a:solidFill>
                <a:srgbClr val="005A8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5A86"/>
                  </a:solidFill>
                </a:endParaRP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839" y="781152"/>
                <a:ext cx="918484" cy="548613"/>
              </a:xfrm>
              <a:prstGeom prst="rect">
                <a:avLst/>
              </a:prstGeom>
            </p:spPr>
          </p:pic>
        </p:grpSp>
        <p:sp>
          <p:nvSpPr>
            <p:cNvPr id="59" name="Rectangle 58"/>
            <p:cNvSpPr/>
            <p:nvPr/>
          </p:nvSpPr>
          <p:spPr>
            <a:xfrm>
              <a:off x="717552" y="1571943"/>
              <a:ext cx="117551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5A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Flat Tire</a:t>
              </a:r>
              <a:endParaRPr lang="en-US" sz="2000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077" y="1527738"/>
            <a:ext cx="1665919" cy="1792693"/>
            <a:chOff x="630231" y="1410524"/>
            <a:chExt cx="1665919" cy="1792693"/>
          </a:xfrm>
        </p:grpSpPr>
        <p:sp>
          <p:nvSpPr>
            <p:cNvPr id="113" name="Rectangle 112"/>
            <p:cNvSpPr/>
            <p:nvPr/>
          </p:nvSpPr>
          <p:spPr>
            <a:xfrm>
              <a:off x="630231" y="1410524"/>
              <a:ext cx="97169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solidFill>
                    <a:srgbClr val="00A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  <a:endParaRPr lang="en-US" sz="4800" dirty="0">
                <a:solidFill>
                  <a:srgbClr val="00A150"/>
                </a:solidFill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1147076" y="1856233"/>
              <a:ext cx="1009015" cy="1009015"/>
            </a:xfrm>
            <a:prstGeom prst="ellipse">
              <a:avLst/>
            </a:prstGeom>
            <a:solidFill>
              <a:srgbClr val="00A150"/>
            </a:solidFill>
            <a:ln>
              <a:solidFill>
                <a:srgbClr val="00A1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A86"/>
                </a:solidFill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48"/>
            <a:stretch/>
          </p:blipFill>
          <p:spPr>
            <a:xfrm flipH="1">
              <a:off x="1220130" y="2078722"/>
              <a:ext cx="841014" cy="533827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>
              <a:off x="729696" y="2803107"/>
              <a:ext cx="15664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A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Mechanical</a:t>
              </a:r>
              <a:endParaRPr lang="en-US" sz="2000" dirty="0">
                <a:solidFill>
                  <a:srgbClr val="00A150"/>
                </a:solidFill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051849" y="2893754"/>
            <a:ext cx="1494308" cy="1875992"/>
            <a:chOff x="885734" y="2818665"/>
            <a:chExt cx="1494308" cy="1875992"/>
          </a:xfrm>
        </p:grpSpPr>
        <p:grpSp>
          <p:nvGrpSpPr>
            <p:cNvPr id="46" name="Group 45"/>
            <p:cNvGrpSpPr/>
            <p:nvPr/>
          </p:nvGrpSpPr>
          <p:grpSpPr>
            <a:xfrm>
              <a:off x="885734" y="2818665"/>
              <a:ext cx="1494308" cy="1461520"/>
              <a:chOff x="980173" y="3056056"/>
              <a:chExt cx="1494308" cy="1461520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980173" y="3508561"/>
                <a:ext cx="1009015" cy="1009015"/>
              </a:xfrm>
              <a:prstGeom prst="ellipse">
                <a:avLst/>
              </a:prstGeom>
              <a:solidFill>
                <a:srgbClr val="9C8364"/>
              </a:solidFill>
              <a:ln>
                <a:solidFill>
                  <a:srgbClr val="9C83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5A86"/>
                  </a:solidFill>
                </a:endParaRP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05" r="30135"/>
              <a:stretch/>
            </p:blipFill>
            <p:spPr>
              <a:xfrm>
                <a:off x="1040276" y="3793687"/>
                <a:ext cx="888023" cy="463907"/>
              </a:xfrm>
              <a:prstGeom prst="rect">
                <a:avLst/>
              </a:prstGeom>
            </p:spPr>
          </p:pic>
          <p:sp>
            <p:nvSpPr>
              <p:cNvPr id="85" name="Rectangle 84"/>
              <p:cNvSpPr/>
              <p:nvPr/>
            </p:nvSpPr>
            <p:spPr>
              <a:xfrm>
                <a:off x="1502786" y="3056056"/>
                <a:ext cx="97169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solidFill>
                      <a:srgbClr val="9C83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4800" dirty="0">
                  <a:solidFill>
                    <a:srgbClr val="9C8364"/>
                  </a:solidFill>
                </a:endParaRPr>
              </a:p>
            </p:txBody>
          </p:sp>
        </p:grpSp>
        <p:sp>
          <p:nvSpPr>
            <p:cNvPr id="115" name="Rectangle 114"/>
            <p:cNvSpPr/>
            <p:nvPr/>
          </p:nvSpPr>
          <p:spPr>
            <a:xfrm>
              <a:off x="921431" y="4294547"/>
              <a:ext cx="91242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9C83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Crash</a:t>
              </a:r>
              <a:endParaRPr lang="en-US" sz="2000" dirty="0">
                <a:solidFill>
                  <a:srgbClr val="9C8364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4744" y="4057494"/>
            <a:ext cx="1535998" cy="1849272"/>
            <a:chOff x="-15958" y="4166885"/>
            <a:chExt cx="1535998" cy="1849272"/>
          </a:xfrm>
        </p:grpSpPr>
        <p:grpSp>
          <p:nvGrpSpPr>
            <p:cNvPr id="45" name="Group 44"/>
            <p:cNvGrpSpPr/>
            <p:nvPr/>
          </p:nvGrpSpPr>
          <p:grpSpPr>
            <a:xfrm>
              <a:off x="89900" y="4166885"/>
              <a:ext cx="1153881" cy="1468984"/>
              <a:chOff x="-150312" y="3993437"/>
              <a:chExt cx="1153881" cy="1468984"/>
            </a:xfrm>
          </p:grpSpPr>
          <p:sp>
            <p:nvSpPr>
              <p:cNvPr id="114" name="Rectangle 113"/>
              <p:cNvSpPr/>
              <p:nvPr/>
            </p:nvSpPr>
            <p:spPr>
              <a:xfrm>
                <a:off x="-150312" y="3993437"/>
                <a:ext cx="97169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solidFill>
                      <a:srgbClr val="FF81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US" sz="4800" dirty="0">
                  <a:solidFill>
                    <a:srgbClr val="FF8100"/>
                  </a:solidFill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-5446" y="4453406"/>
                <a:ext cx="1009015" cy="1009015"/>
              </a:xfrm>
              <a:prstGeom prst="ellipse">
                <a:avLst/>
              </a:prstGeom>
              <a:solidFill>
                <a:srgbClr val="FF8100"/>
              </a:solidFill>
              <a:ln>
                <a:solidFill>
                  <a:srgbClr val="FF8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5A86"/>
                  </a:solidFill>
                </a:endParaRPr>
              </a:p>
            </p:txBody>
          </p:sp>
        </p:grpSp>
        <p:sp>
          <p:nvSpPr>
            <p:cNvPr id="116" name="Rectangle 115"/>
            <p:cNvSpPr/>
            <p:nvPr/>
          </p:nvSpPr>
          <p:spPr>
            <a:xfrm>
              <a:off x="-15958" y="5616047"/>
              <a:ext cx="15359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81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 of Fuel</a:t>
              </a:r>
              <a:endParaRPr lang="en-US" sz="2000" dirty="0">
                <a:solidFill>
                  <a:srgbClr val="FF8100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7" y="4715978"/>
            <a:ext cx="639311" cy="66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17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178" y="1410687"/>
            <a:ext cx="7886700" cy="3053736"/>
          </a:xfrm>
        </p:spPr>
        <p:txBody>
          <a:bodyPr/>
          <a:lstStyle/>
          <a:p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 Narrow" panose="020B0606020202030204" pitchFamily="34" charset="0"/>
              </a:rPr>
              <a:t>5.4 miles</a:t>
            </a:r>
          </a:p>
          <a:p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 Narrow" panose="020B0606020202030204" pitchFamily="34" charset="0"/>
              </a:rPr>
              <a:t>Widen from 4 lanes to 6 lanes</a:t>
            </a:r>
          </a:p>
          <a:p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Reconstruction of Saline River and Saline River Relief bridges</a:t>
            </a:r>
          </a:p>
          <a:p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Interchange reconstruction of Hwy 70, Hwy 67/229 and South St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81,000 Average Daily Traffic 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$77,000 Daily Road User Cost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Job CA0601 - IH 30 : Hwy 70 – Sevier Street</a:t>
            </a:r>
          </a:p>
        </p:txBody>
      </p:sp>
    </p:spTree>
    <p:extLst>
      <p:ext uri="{BB962C8B-B14F-4D97-AF65-F5344CB8AC3E}">
        <p14:creationId xmlns:p14="http://schemas.microsoft.com/office/powerpoint/2010/main" val="447483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842156-32F1-4E0C-B962-D1112EEBFDFC}"/>
              </a:ext>
            </a:extLst>
          </p:cNvPr>
          <p:cNvSpPr/>
          <p:nvPr/>
        </p:nvSpPr>
        <p:spPr>
          <a:xfrm>
            <a:off x="1" y="1"/>
            <a:ext cx="2391508" cy="5854660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269E59-93E0-409B-8A99-83ED986CC99C}"/>
              </a:ext>
            </a:extLst>
          </p:cNvPr>
          <p:cNvGrpSpPr/>
          <p:nvPr/>
        </p:nvGrpSpPr>
        <p:grpSpPr>
          <a:xfrm>
            <a:off x="222384" y="197595"/>
            <a:ext cx="1926945" cy="1680797"/>
            <a:chOff x="633294" y="399818"/>
            <a:chExt cx="1926945" cy="1680797"/>
          </a:xfrm>
        </p:grpSpPr>
        <p:sp>
          <p:nvSpPr>
            <p:cNvPr id="8" name="Freeform 29">
              <a:extLst>
                <a:ext uri="{FF2B5EF4-FFF2-40B4-BE49-F238E27FC236}">
                  <a16:creationId xmlns:a16="http://schemas.microsoft.com/office/drawing/2014/main" id="{070ADB52-CF37-4486-930E-0381B32E1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391" y="541944"/>
              <a:ext cx="1643722" cy="1127741"/>
            </a:xfrm>
            <a:custGeom>
              <a:avLst/>
              <a:gdLst>
                <a:gd name="T0" fmla="*/ 847 w 847"/>
                <a:gd name="T1" fmla="*/ 423 h 582"/>
                <a:gd name="T2" fmla="*/ 816 w 847"/>
                <a:gd name="T3" fmla="*/ 582 h 582"/>
                <a:gd name="T4" fmla="*/ 31 w 847"/>
                <a:gd name="T5" fmla="*/ 582 h 582"/>
                <a:gd name="T6" fmla="*/ 0 w 847"/>
                <a:gd name="T7" fmla="*/ 423 h 582"/>
                <a:gd name="T8" fmla="*/ 423 w 847"/>
                <a:gd name="T9" fmla="*/ 0 h 582"/>
                <a:gd name="T10" fmla="*/ 847 w 847"/>
                <a:gd name="T11" fmla="*/ 423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582">
                  <a:moveTo>
                    <a:pt x="847" y="423"/>
                  </a:moveTo>
                  <a:cubicBezTo>
                    <a:pt x="847" y="479"/>
                    <a:pt x="836" y="533"/>
                    <a:pt x="816" y="582"/>
                  </a:cubicBezTo>
                  <a:cubicBezTo>
                    <a:pt x="31" y="582"/>
                    <a:pt x="31" y="582"/>
                    <a:pt x="31" y="582"/>
                  </a:cubicBezTo>
                  <a:cubicBezTo>
                    <a:pt x="11" y="533"/>
                    <a:pt x="0" y="479"/>
                    <a:pt x="0" y="423"/>
                  </a:cubicBezTo>
                  <a:cubicBezTo>
                    <a:pt x="0" y="189"/>
                    <a:pt x="190" y="0"/>
                    <a:pt x="423" y="0"/>
                  </a:cubicBezTo>
                  <a:cubicBezTo>
                    <a:pt x="657" y="0"/>
                    <a:pt x="847" y="189"/>
                    <a:pt x="847" y="4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3">
              <a:extLst>
                <a:ext uri="{FF2B5EF4-FFF2-40B4-BE49-F238E27FC236}">
                  <a16:creationId xmlns:a16="http://schemas.microsoft.com/office/drawing/2014/main" id="{EC9315AF-87F6-46D9-A83F-607A63A75D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294" y="399818"/>
              <a:ext cx="1926945" cy="1680797"/>
            </a:xfrm>
            <a:custGeom>
              <a:avLst/>
              <a:gdLst>
                <a:gd name="T0" fmla="*/ 967 w 993"/>
                <a:gd name="T1" fmla="*/ 656 h 867"/>
                <a:gd name="T2" fmla="*/ 967 w 993"/>
                <a:gd name="T3" fmla="*/ 655 h 867"/>
                <a:gd name="T4" fmla="*/ 967 w 993"/>
                <a:gd name="T5" fmla="*/ 655 h 867"/>
                <a:gd name="T6" fmla="*/ 993 w 993"/>
                <a:gd name="T7" fmla="*/ 496 h 867"/>
                <a:gd name="T8" fmla="*/ 496 w 993"/>
                <a:gd name="T9" fmla="*/ 0 h 867"/>
                <a:gd name="T10" fmla="*/ 0 w 993"/>
                <a:gd name="T11" fmla="*/ 496 h 867"/>
                <a:gd name="T12" fmla="*/ 26 w 993"/>
                <a:gd name="T13" fmla="*/ 655 h 867"/>
                <a:gd name="T14" fmla="*/ 26 w 993"/>
                <a:gd name="T15" fmla="*/ 655 h 867"/>
                <a:gd name="T16" fmla="*/ 26 w 993"/>
                <a:gd name="T17" fmla="*/ 656 h 867"/>
                <a:gd name="T18" fmla="*/ 31 w 993"/>
                <a:gd name="T19" fmla="*/ 669 h 867"/>
                <a:gd name="T20" fmla="*/ 31 w 993"/>
                <a:gd name="T21" fmla="*/ 669 h 867"/>
                <a:gd name="T22" fmla="*/ 36 w 993"/>
                <a:gd name="T23" fmla="*/ 682 h 867"/>
                <a:gd name="T24" fmla="*/ 80 w 993"/>
                <a:gd name="T25" fmla="*/ 767 h 867"/>
                <a:gd name="T26" fmla="*/ 91 w 993"/>
                <a:gd name="T27" fmla="*/ 783 h 867"/>
                <a:gd name="T28" fmla="*/ 108 w 993"/>
                <a:gd name="T29" fmla="*/ 806 h 867"/>
                <a:gd name="T30" fmla="*/ 126 w 993"/>
                <a:gd name="T31" fmla="*/ 828 h 867"/>
                <a:gd name="T32" fmla="*/ 133 w 993"/>
                <a:gd name="T33" fmla="*/ 835 h 867"/>
                <a:gd name="T34" fmla="*/ 133 w 993"/>
                <a:gd name="T35" fmla="*/ 835 h 867"/>
                <a:gd name="T36" fmla="*/ 146 w 993"/>
                <a:gd name="T37" fmla="*/ 848 h 867"/>
                <a:gd name="T38" fmla="*/ 153 w 993"/>
                <a:gd name="T39" fmla="*/ 855 h 867"/>
                <a:gd name="T40" fmla="*/ 158 w 993"/>
                <a:gd name="T41" fmla="*/ 860 h 867"/>
                <a:gd name="T42" fmla="*/ 160 w 993"/>
                <a:gd name="T43" fmla="*/ 861 h 867"/>
                <a:gd name="T44" fmla="*/ 166 w 993"/>
                <a:gd name="T45" fmla="*/ 867 h 867"/>
                <a:gd name="T46" fmla="*/ 827 w 993"/>
                <a:gd name="T47" fmla="*/ 867 h 867"/>
                <a:gd name="T48" fmla="*/ 840 w 993"/>
                <a:gd name="T49" fmla="*/ 855 h 867"/>
                <a:gd name="T50" fmla="*/ 846 w 993"/>
                <a:gd name="T51" fmla="*/ 849 h 867"/>
                <a:gd name="T52" fmla="*/ 860 w 993"/>
                <a:gd name="T53" fmla="*/ 834 h 867"/>
                <a:gd name="T54" fmla="*/ 866 w 993"/>
                <a:gd name="T55" fmla="*/ 828 h 867"/>
                <a:gd name="T56" fmla="*/ 873 w 993"/>
                <a:gd name="T57" fmla="*/ 820 h 867"/>
                <a:gd name="T58" fmla="*/ 878 w 993"/>
                <a:gd name="T59" fmla="*/ 814 h 867"/>
                <a:gd name="T60" fmla="*/ 881 w 993"/>
                <a:gd name="T61" fmla="*/ 811 h 867"/>
                <a:gd name="T62" fmla="*/ 885 w 993"/>
                <a:gd name="T63" fmla="*/ 806 h 867"/>
                <a:gd name="T64" fmla="*/ 897 w 993"/>
                <a:gd name="T65" fmla="*/ 790 h 867"/>
                <a:gd name="T66" fmla="*/ 901 w 993"/>
                <a:gd name="T67" fmla="*/ 784 h 867"/>
                <a:gd name="T68" fmla="*/ 902 w 993"/>
                <a:gd name="T69" fmla="*/ 783 h 867"/>
                <a:gd name="T70" fmla="*/ 907 w 993"/>
                <a:gd name="T71" fmla="*/ 775 h 867"/>
                <a:gd name="T72" fmla="*/ 913 w 993"/>
                <a:gd name="T73" fmla="*/ 767 h 867"/>
                <a:gd name="T74" fmla="*/ 923 w 993"/>
                <a:gd name="T75" fmla="*/ 751 h 867"/>
                <a:gd name="T76" fmla="*/ 928 w 993"/>
                <a:gd name="T77" fmla="*/ 743 h 867"/>
                <a:gd name="T78" fmla="*/ 932 w 993"/>
                <a:gd name="T79" fmla="*/ 735 h 867"/>
                <a:gd name="T80" fmla="*/ 946 w 993"/>
                <a:gd name="T81" fmla="*/ 708 h 867"/>
                <a:gd name="T82" fmla="*/ 949 w 993"/>
                <a:gd name="T83" fmla="*/ 701 h 867"/>
                <a:gd name="T84" fmla="*/ 950 w 993"/>
                <a:gd name="T85" fmla="*/ 700 h 867"/>
                <a:gd name="T86" fmla="*/ 953 w 993"/>
                <a:gd name="T87" fmla="*/ 691 h 867"/>
                <a:gd name="T88" fmla="*/ 957 w 993"/>
                <a:gd name="T89" fmla="*/ 682 h 867"/>
                <a:gd name="T90" fmla="*/ 962 w 993"/>
                <a:gd name="T91" fmla="*/ 669 h 867"/>
                <a:gd name="T92" fmla="*/ 962 w 993"/>
                <a:gd name="T93" fmla="*/ 669 h 867"/>
                <a:gd name="T94" fmla="*/ 967 w 993"/>
                <a:gd name="T95" fmla="*/ 656 h 867"/>
                <a:gd name="T96" fmla="*/ 104 w 993"/>
                <a:gd name="T97" fmla="*/ 655 h 867"/>
                <a:gd name="T98" fmla="*/ 73 w 993"/>
                <a:gd name="T99" fmla="*/ 496 h 867"/>
                <a:gd name="T100" fmla="*/ 496 w 993"/>
                <a:gd name="T101" fmla="*/ 73 h 867"/>
                <a:gd name="T102" fmla="*/ 920 w 993"/>
                <a:gd name="T103" fmla="*/ 496 h 867"/>
                <a:gd name="T104" fmla="*/ 889 w 993"/>
                <a:gd name="T105" fmla="*/ 655 h 867"/>
                <a:gd name="T106" fmla="*/ 104 w 993"/>
                <a:gd name="T107" fmla="*/ 655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93" h="867">
                  <a:moveTo>
                    <a:pt x="967" y="656"/>
                  </a:moveTo>
                  <a:cubicBezTo>
                    <a:pt x="967" y="656"/>
                    <a:pt x="967" y="655"/>
                    <a:pt x="967" y="655"/>
                  </a:cubicBezTo>
                  <a:cubicBezTo>
                    <a:pt x="967" y="655"/>
                    <a:pt x="967" y="655"/>
                    <a:pt x="967" y="655"/>
                  </a:cubicBezTo>
                  <a:cubicBezTo>
                    <a:pt x="984" y="605"/>
                    <a:pt x="993" y="552"/>
                    <a:pt x="993" y="496"/>
                  </a:cubicBezTo>
                  <a:cubicBezTo>
                    <a:pt x="993" y="222"/>
                    <a:pt x="771" y="0"/>
                    <a:pt x="496" y="0"/>
                  </a:cubicBezTo>
                  <a:cubicBezTo>
                    <a:pt x="222" y="0"/>
                    <a:pt x="0" y="222"/>
                    <a:pt x="0" y="496"/>
                  </a:cubicBezTo>
                  <a:cubicBezTo>
                    <a:pt x="0" y="552"/>
                    <a:pt x="9" y="605"/>
                    <a:pt x="26" y="655"/>
                  </a:cubicBezTo>
                  <a:cubicBezTo>
                    <a:pt x="26" y="655"/>
                    <a:pt x="26" y="655"/>
                    <a:pt x="26" y="655"/>
                  </a:cubicBezTo>
                  <a:cubicBezTo>
                    <a:pt x="26" y="655"/>
                    <a:pt x="26" y="656"/>
                    <a:pt x="26" y="656"/>
                  </a:cubicBezTo>
                  <a:cubicBezTo>
                    <a:pt x="27" y="660"/>
                    <a:pt x="29" y="664"/>
                    <a:pt x="31" y="669"/>
                  </a:cubicBezTo>
                  <a:cubicBezTo>
                    <a:pt x="31" y="669"/>
                    <a:pt x="31" y="669"/>
                    <a:pt x="31" y="669"/>
                  </a:cubicBezTo>
                  <a:cubicBezTo>
                    <a:pt x="32" y="673"/>
                    <a:pt x="34" y="678"/>
                    <a:pt x="36" y="682"/>
                  </a:cubicBezTo>
                  <a:cubicBezTo>
                    <a:pt x="48" y="712"/>
                    <a:pt x="63" y="740"/>
                    <a:pt x="80" y="767"/>
                  </a:cubicBezTo>
                  <a:cubicBezTo>
                    <a:pt x="84" y="772"/>
                    <a:pt x="87" y="778"/>
                    <a:pt x="91" y="783"/>
                  </a:cubicBezTo>
                  <a:cubicBezTo>
                    <a:pt x="96" y="791"/>
                    <a:pt x="102" y="798"/>
                    <a:pt x="108" y="806"/>
                  </a:cubicBezTo>
                  <a:cubicBezTo>
                    <a:pt x="114" y="813"/>
                    <a:pt x="120" y="820"/>
                    <a:pt x="126" y="828"/>
                  </a:cubicBezTo>
                  <a:cubicBezTo>
                    <a:pt x="129" y="830"/>
                    <a:pt x="131" y="832"/>
                    <a:pt x="133" y="835"/>
                  </a:cubicBezTo>
                  <a:cubicBezTo>
                    <a:pt x="133" y="835"/>
                    <a:pt x="133" y="835"/>
                    <a:pt x="133" y="835"/>
                  </a:cubicBezTo>
                  <a:cubicBezTo>
                    <a:pt x="137" y="839"/>
                    <a:pt x="142" y="844"/>
                    <a:pt x="146" y="848"/>
                  </a:cubicBezTo>
                  <a:cubicBezTo>
                    <a:pt x="148" y="850"/>
                    <a:pt x="151" y="853"/>
                    <a:pt x="153" y="855"/>
                  </a:cubicBezTo>
                  <a:cubicBezTo>
                    <a:pt x="155" y="857"/>
                    <a:pt x="156" y="858"/>
                    <a:pt x="158" y="860"/>
                  </a:cubicBezTo>
                  <a:cubicBezTo>
                    <a:pt x="159" y="860"/>
                    <a:pt x="159" y="861"/>
                    <a:pt x="160" y="861"/>
                  </a:cubicBezTo>
                  <a:cubicBezTo>
                    <a:pt x="162" y="863"/>
                    <a:pt x="164" y="865"/>
                    <a:pt x="166" y="867"/>
                  </a:cubicBezTo>
                  <a:cubicBezTo>
                    <a:pt x="827" y="867"/>
                    <a:pt x="827" y="867"/>
                    <a:pt x="827" y="867"/>
                  </a:cubicBezTo>
                  <a:cubicBezTo>
                    <a:pt x="831" y="863"/>
                    <a:pt x="836" y="859"/>
                    <a:pt x="840" y="855"/>
                  </a:cubicBezTo>
                  <a:cubicBezTo>
                    <a:pt x="842" y="853"/>
                    <a:pt x="844" y="851"/>
                    <a:pt x="846" y="849"/>
                  </a:cubicBezTo>
                  <a:cubicBezTo>
                    <a:pt x="851" y="844"/>
                    <a:pt x="856" y="839"/>
                    <a:pt x="860" y="834"/>
                  </a:cubicBezTo>
                  <a:cubicBezTo>
                    <a:pt x="862" y="832"/>
                    <a:pt x="864" y="830"/>
                    <a:pt x="866" y="828"/>
                  </a:cubicBezTo>
                  <a:cubicBezTo>
                    <a:pt x="868" y="825"/>
                    <a:pt x="871" y="823"/>
                    <a:pt x="873" y="820"/>
                  </a:cubicBezTo>
                  <a:cubicBezTo>
                    <a:pt x="874" y="818"/>
                    <a:pt x="876" y="816"/>
                    <a:pt x="878" y="814"/>
                  </a:cubicBezTo>
                  <a:cubicBezTo>
                    <a:pt x="879" y="813"/>
                    <a:pt x="880" y="812"/>
                    <a:pt x="881" y="811"/>
                  </a:cubicBezTo>
                  <a:cubicBezTo>
                    <a:pt x="882" y="809"/>
                    <a:pt x="883" y="807"/>
                    <a:pt x="885" y="806"/>
                  </a:cubicBezTo>
                  <a:cubicBezTo>
                    <a:pt x="889" y="801"/>
                    <a:pt x="893" y="796"/>
                    <a:pt x="897" y="790"/>
                  </a:cubicBezTo>
                  <a:cubicBezTo>
                    <a:pt x="898" y="788"/>
                    <a:pt x="900" y="786"/>
                    <a:pt x="901" y="784"/>
                  </a:cubicBezTo>
                  <a:cubicBezTo>
                    <a:pt x="902" y="783"/>
                    <a:pt x="902" y="783"/>
                    <a:pt x="902" y="783"/>
                  </a:cubicBezTo>
                  <a:cubicBezTo>
                    <a:pt x="904" y="780"/>
                    <a:pt x="906" y="778"/>
                    <a:pt x="907" y="775"/>
                  </a:cubicBezTo>
                  <a:cubicBezTo>
                    <a:pt x="909" y="772"/>
                    <a:pt x="911" y="770"/>
                    <a:pt x="913" y="767"/>
                  </a:cubicBezTo>
                  <a:cubicBezTo>
                    <a:pt x="916" y="762"/>
                    <a:pt x="920" y="756"/>
                    <a:pt x="923" y="751"/>
                  </a:cubicBezTo>
                  <a:cubicBezTo>
                    <a:pt x="924" y="748"/>
                    <a:pt x="926" y="745"/>
                    <a:pt x="928" y="743"/>
                  </a:cubicBezTo>
                  <a:cubicBezTo>
                    <a:pt x="929" y="740"/>
                    <a:pt x="931" y="737"/>
                    <a:pt x="932" y="735"/>
                  </a:cubicBezTo>
                  <a:cubicBezTo>
                    <a:pt x="937" y="726"/>
                    <a:pt x="941" y="717"/>
                    <a:pt x="946" y="708"/>
                  </a:cubicBezTo>
                  <a:cubicBezTo>
                    <a:pt x="947" y="706"/>
                    <a:pt x="948" y="703"/>
                    <a:pt x="949" y="701"/>
                  </a:cubicBezTo>
                  <a:cubicBezTo>
                    <a:pt x="949" y="700"/>
                    <a:pt x="949" y="700"/>
                    <a:pt x="950" y="700"/>
                  </a:cubicBezTo>
                  <a:cubicBezTo>
                    <a:pt x="951" y="697"/>
                    <a:pt x="952" y="694"/>
                    <a:pt x="953" y="691"/>
                  </a:cubicBezTo>
                  <a:cubicBezTo>
                    <a:pt x="955" y="688"/>
                    <a:pt x="956" y="685"/>
                    <a:pt x="957" y="682"/>
                  </a:cubicBezTo>
                  <a:cubicBezTo>
                    <a:pt x="959" y="678"/>
                    <a:pt x="961" y="673"/>
                    <a:pt x="962" y="669"/>
                  </a:cubicBezTo>
                  <a:cubicBezTo>
                    <a:pt x="962" y="669"/>
                    <a:pt x="962" y="669"/>
                    <a:pt x="962" y="669"/>
                  </a:cubicBezTo>
                  <a:cubicBezTo>
                    <a:pt x="964" y="664"/>
                    <a:pt x="965" y="660"/>
                    <a:pt x="967" y="656"/>
                  </a:cubicBezTo>
                  <a:close/>
                  <a:moveTo>
                    <a:pt x="104" y="655"/>
                  </a:moveTo>
                  <a:cubicBezTo>
                    <a:pt x="84" y="606"/>
                    <a:pt x="73" y="552"/>
                    <a:pt x="73" y="496"/>
                  </a:cubicBezTo>
                  <a:cubicBezTo>
                    <a:pt x="73" y="262"/>
                    <a:pt x="263" y="73"/>
                    <a:pt x="496" y="73"/>
                  </a:cubicBezTo>
                  <a:cubicBezTo>
                    <a:pt x="730" y="73"/>
                    <a:pt x="920" y="262"/>
                    <a:pt x="920" y="496"/>
                  </a:cubicBezTo>
                  <a:cubicBezTo>
                    <a:pt x="920" y="552"/>
                    <a:pt x="909" y="606"/>
                    <a:pt x="889" y="655"/>
                  </a:cubicBezTo>
                  <a:lnTo>
                    <a:pt x="104" y="655"/>
                  </a:lnTo>
                  <a:close/>
                </a:path>
              </a:pathLst>
            </a:custGeom>
            <a:solidFill>
              <a:srgbClr val="005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4">
              <a:extLst>
                <a:ext uri="{FF2B5EF4-FFF2-40B4-BE49-F238E27FC236}">
                  <a16:creationId xmlns:a16="http://schemas.microsoft.com/office/drawing/2014/main" id="{CE797DED-74B0-4231-83E4-127F60F5D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327" y="1722210"/>
              <a:ext cx="85482" cy="164784"/>
            </a:xfrm>
            <a:custGeom>
              <a:avLst/>
              <a:gdLst>
                <a:gd name="T0" fmla="*/ 0 w 44"/>
                <a:gd name="T1" fmla="*/ 0 h 85"/>
                <a:gd name="T2" fmla="*/ 44 w 44"/>
                <a:gd name="T3" fmla="*/ 85 h 85"/>
                <a:gd name="T4" fmla="*/ 0 w 4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85">
                  <a:moveTo>
                    <a:pt x="0" y="0"/>
                  </a:moveTo>
                  <a:cubicBezTo>
                    <a:pt x="12" y="30"/>
                    <a:pt x="27" y="58"/>
                    <a:pt x="44" y="85"/>
                  </a:cubicBezTo>
                  <a:cubicBezTo>
                    <a:pt x="27" y="58"/>
                    <a:pt x="12" y="30"/>
                    <a:pt x="0" y="0"/>
                  </a:cubicBezTo>
                  <a:close/>
                </a:path>
              </a:pathLst>
            </a:custGeom>
            <a:solidFill>
              <a:srgbClr val="ED46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5">
              <a:extLst>
                <a:ext uri="{FF2B5EF4-FFF2-40B4-BE49-F238E27FC236}">
                  <a16:creationId xmlns:a16="http://schemas.microsoft.com/office/drawing/2014/main" id="{74B7F8AC-E241-48BE-8685-34831ACEA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809" y="1886994"/>
              <a:ext cx="20598" cy="30897"/>
            </a:xfrm>
            <a:custGeom>
              <a:avLst/>
              <a:gdLst>
                <a:gd name="T0" fmla="*/ 0 w 11"/>
                <a:gd name="T1" fmla="*/ 0 h 16"/>
                <a:gd name="T2" fmla="*/ 11 w 11"/>
                <a:gd name="T3" fmla="*/ 16 h 16"/>
                <a:gd name="T4" fmla="*/ 0 w 1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6">
                  <a:moveTo>
                    <a:pt x="0" y="0"/>
                  </a:moveTo>
                  <a:cubicBezTo>
                    <a:pt x="4" y="5"/>
                    <a:pt x="7" y="11"/>
                    <a:pt x="11" y="16"/>
                  </a:cubicBezTo>
                  <a:cubicBezTo>
                    <a:pt x="7" y="11"/>
                    <a:pt x="4" y="5"/>
                    <a:pt x="0" y="0"/>
                  </a:cubicBezTo>
                  <a:close/>
                </a:path>
              </a:pathLst>
            </a:custGeom>
            <a:solidFill>
              <a:srgbClr val="ED46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FA23F5AE-CB91-49F3-93FE-C5F1A7052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407" y="1917891"/>
              <a:ext cx="32957" cy="44286"/>
            </a:xfrm>
            <a:custGeom>
              <a:avLst/>
              <a:gdLst>
                <a:gd name="T0" fmla="*/ 0 w 17"/>
                <a:gd name="T1" fmla="*/ 0 h 23"/>
                <a:gd name="T2" fmla="*/ 17 w 17"/>
                <a:gd name="T3" fmla="*/ 23 h 23"/>
                <a:gd name="T4" fmla="*/ 0 w 17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23">
                  <a:moveTo>
                    <a:pt x="0" y="0"/>
                  </a:moveTo>
                  <a:cubicBezTo>
                    <a:pt x="5" y="8"/>
                    <a:pt x="11" y="15"/>
                    <a:pt x="17" y="23"/>
                  </a:cubicBezTo>
                  <a:cubicBezTo>
                    <a:pt x="11" y="15"/>
                    <a:pt x="5" y="8"/>
                    <a:pt x="0" y="0"/>
                  </a:cubicBezTo>
                  <a:close/>
                </a:path>
              </a:pathLst>
            </a:custGeom>
            <a:solidFill>
              <a:srgbClr val="ED46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7">
              <a:extLst>
                <a:ext uri="{FF2B5EF4-FFF2-40B4-BE49-F238E27FC236}">
                  <a16:creationId xmlns:a16="http://schemas.microsoft.com/office/drawing/2014/main" id="{DE16BD89-13A8-43A2-980C-83E4F2160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64" y="1962177"/>
              <a:ext cx="35017" cy="43256"/>
            </a:xfrm>
            <a:custGeom>
              <a:avLst/>
              <a:gdLst>
                <a:gd name="T0" fmla="*/ 0 w 18"/>
                <a:gd name="T1" fmla="*/ 0 h 22"/>
                <a:gd name="T2" fmla="*/ 18 w 18"/>
                <a:gd name="T3" fmla="*/ 22 h 22"/>
                <a:gd name="T4" fmla="*/ 0 w 1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2">
                  <a:moveTo>
                    <a:pt x="0" y="0"/>
                  </a:moveTo>
                  <a:cubicBezTo>
                    <a:pt x="6" y="7"/>
                    <a:pt x="12" y="14"/>
                    <a:pt x="18" y="22"/>
                  </a:cubicBezTo>
                  <a:cubicBezTo>
                    <a:pt x="12" y="14"/>
                    <a:pt x="6" y="7"/>
                    <a:pt x="0" y="0"/>
                  </a:cubicBezTo>
                  <a:close/>
                </a:path>
              </a:pathLst>
            </a:custGeom>
            <a:solidFill>
              <a:srgbClr val="ED46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30">
              <a:extLst>
                <a:ext uri="{FF2B5EF4-FFF2-40B4-BE49-F238E27FC236}">
                  <a16:creationId xmlns:a16="http://schemas.microsoft.com/office/drawing/2014/main" id="{29399587-2E8C-462B-9CFF-62062A88314C}"/>
                </a:ext>
              </a:extLst>
            </p:cNvPr>
            <p:cNvSpPr>
              <a:spLocks/>
            </p:cNvSpPr>
            <p:nvPr/>
          </p:nvSpPr>
          <p:spPr bwMode="auto">
            <a:xfrm rot="8223466" flipH="1">
              <a:off x="1626068" y="1187666"/>
              <a:ext cx="531430" cy="533488"/>
            </a:xfrm>
            <a:custGeom>
              <a:avLst/>
              <a:gdLst>
                <a:gd name="T0" fmla="*/ 516 w 516"/>
                <a:gd name="T1" fmla="*/ 0 h 518"/>
                <a:gd name="T2" fmla="*/ 113 w 516"/>
                <a:gd name="T3" fmla="*/ 518 h 518"/>
                <a:gd name="T4" fmla="*/ 0 w 516"/>
                <a:gd name="T5" fmla="*/ 403 h 518"/>
                <a:gd name="T6" fmla="*/ 516 w 516"/>
                <a:gd name="T7" fmla="*/ 0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6" h="518">
                  <a:moveTo>
                    <a:pt x="516" y="0"/>
                  </a:moveTo>
                  <a:lnTo>
                    <a:pt x="113" y="518"/>
                  </a:lnTo>
                  <a:lnTo>
                    <a:pt x="0" y="403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rgbClr val="005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31">
              <a:extLst>
                <a:ext uri="{FF2B5EF4-FFF2-40B4-BE49-F238E27FC236}">
                  <a16:creationId xmlns:a16="http://schemas.microsoft.com/office/drawing/2014/main" id="{E1B806D3-2644-4F80-9EFA-5852262DA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3693" y="1322609"/>
              <a:ext cx="246147" cy="246146"/>
            </a:xfrm>
            <a:prstGeom prst="ellipse">
              <a:avLst/>
            </a:prstGeom>
            <a:solidFill>
              <a:srgbClr val="005A86"/>
            </a:solidFill>
            <a:ln w="2381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2">
              <a:extLst>
                <a:ext uri="{FF2B5EF4-FFF2-40B4-BE49-F238E27FC236}">
                  <a16:creationId xmlns:a16="http://schemas.microsoft.com/office/drawing/2014/main" id="{58C0A1B7-E526-4D4C-98B3-79BA9DAAA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956" y="593439"/>
              <a:ext cx="236877" cy="133887"/>
            </a:xfrm>
            <a:custGeom>
              <a:avLst/>
              <a:gdLst>
                <a:gd name="T0" fmla="*/ 18 w 122"/>
                <a:gd name="T1" fmla="*/ 69 h 69"/>
                <a:gd name="T2" fmla="*/ 122 w 122"/>
                <a:gd name="T3" fmla="*/ 50 h 69"/>
                <a:gd name="T4" fmla="*/ 122 w 122"/>
                <a:gd name="T5" fmla="*/ 0 h 69"/>
                <a:gd name="T6" fmla="*/ 0 w 122"/>
                <a:gd name="T7" fmla="*/ 21 h 69"/>
                <a:gd name="T8" fmla="*/ 18 w 122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69">
                  <a:moveTo>
                    <a:pt x="18" y="69"/>
                  </a:moveTo>
                  <a:cubicBezTo>
                    <a:pt x="50" y="57"/>
                    <a:pt x="85" y="51"/>
                    <a:pt x="122" y="5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80" y="1"/>
                    <a:pt x="39" y="8"/>
                    <a:pt x="0" y="21"/>
                  </a:cubicBezTo>
                  <a:lnTo>
                    <a:pt x="18" y="69"/>
                  </a:lnTo>
                  <a:close/>
                </a:path>
              </a:pathLst>
            </a:custGeom>
            <a:solidFill>
              <a:srgbClr val="005A86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id="{9313C857-EDFF-499E-BC60-EE2BD5B30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700" y="593439"/>
              <a:ext cx="235848" cy="133887"/>
            </a:xfrm>
            <a:custGeom>
              <a:avLst/>
              <a:gdLst>
                <a:gd name="T0" fmla="*/ 0 w 122"/>
                <a:gd name="T1" fmla="*/ 0 h 69"/>
                <a:gd name="T2" fmla="*/ 0 w 122"/>
                <a:gd name="T3" fmla="*/ 50 h 69"/>
                <a:gd name="T4" fmla="*/ 104 w 122"/>
                <a:gd name="T5" fmla="*/ 69 h 69"/>
                <a:gd name="T6" fmla="*/ 122 w 122"/>
                <a:gd name="T7" fmla="*/ 21 h 69"/>
                <a:gd name="T8" fmla="*/ 0 w 122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69">
                  <a:moveTo>
                    <a:pt x="0" y="0"/>
                  </a:moveTo>
                  <a:cubicBezTo>
                    <a:pt x="0" y="50"/>
                    <a:pt x="0" y="50"/>
                    <a:pt x="0" y="50"/>
                  </a:cubicBezTo>
                  <a:cubicBezTo>
                    <a:pt x="36" y="51"/>
                    <a:pt x="71" y="57"/>
                    <a:pt x="104" y="69"/>
                  </a:cubicBezTo>
                  <a:cubicBezTo>
                    <a:pt x="122" y="21"/>
                    <a:pt x="122" y="21"/>
                    <a:pt x="122" y="21"/>
                  </a:cubicBezTo>
                  <a:cubicBezTo>
                    <a:pt x="82" y="8"/>
                    <a:pt x="42" y="1"/>
                    <a:pt x="0" y="0"/>
                  </a:cubicBezTo>
                  <a:close/>
                </a:path>
              </a:pathLst>
            </a:custGeom>
            <a:solidFill>
              <a:srgbClr val="005A86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34">
              <a:extLst>
                <a:ext uri="{FF2B5EF4-FFF2-40B4-BE49-F238E27FC236}">
                  <a16:creationId xmlns:a16="http://schemas.microsoft.com/office/drawing/2014/main" id="{162BBF31-2CD1-4F3A-930D-6FF6AC7C8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2398" y="643905"/>
              <a:ext cx="239967" cy="195681"/>
            </a:xfrm>
            <a:custGeom>
              <a:avLst/>
              <a:gdLst>
                <a:gd name="T0" fmla="*/ 0 w 124"/>
                <a:gd name="T1" fmla="*/ 48 h 101"/>
                <a:gd name="T2" fmla="*/ 91 w 124"/>
                <a:gd name="T3" fmla="*/ 101 h 101"/>
                <a:gd name="T4" fmla="*/ 124 w 124"/>
                <a:gd name="T5" fmla="*/ 62 h 101"/>
                <a:gd name="T6" fmla="*/ 28 w 124"/>
                <a:gd name="T7" fmla="*/ 5 h 101"/>
                <a:gd name="T8" fmla="*/ 17 w 124"/>
                <a:gd name="T9" fmla="*/ 0 h 101"/>
                <a:gd name="T10" fmla="*/ 0 w 124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101">
                  <a:moveTo>
                    <a:pt x="0" y="48"/>
                  </a:moveTo>
                  <a:cubicBezTo>
                    <a:pt x="33" y="61"/>
                    <a:pt x="64" y="79"/>
                    <a:pt x="91" y="101"/>
                  </a:cubicBezTo>
                  <a:cubicBezTo>
                    <a:pt x="124" y="62"/>
                    <a:pt x="124" y="62"/>
                    <a:pt x="124" y="62"/>
                  </a:cubicBezTo>
                  <a:cubicBezTo>
                    <a:pt x="95" y="39"/>
                    <a:pt x="63" y="20"/>
                    <a:pt x="28" y="5"/>
                  </a:cubicBezTo>
                  <a:cubicBezTo>
                    <a:pt x="25" y="3"/>
                    <a:pt x="21" y="2"/>
                    <a:pt x="17" y="0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005A86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35">
              <a:extLst>
                <a:ext uri="{FF2B5EF4-FFF2-40B4-BE49-F238E27FC236}">
                  <a16:creationId xmlns:a16="http://schemas.microsoft.com/office/drawing/2014/main" id="{42543A3B-5F23-41A6-A5DE-C742CE2F7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2198" y="783971"/>
              <a:ext cx="217309" cy="232757"/>
            </a:xfrm>
            <a:custGeom>
              <a:avLst/>
              <a:gdLst>
                <a:gd name="T0" fmla="*/ 0 w 112"/>
                <a:gd name="T1" fmla="*/ 39 h 120"/>
                <a:gd name="T2" fmla="*/ 68 w 112"/>
                <a:gd name="T3" fmla="*/ 120 h 120"/>
                <a:gd name="T4" fmla="*/ 112 w 112"/>
                <a:gd name="T5" fmla="*/ 94 h 120"/>
                <a:gd name="T6" fmla="*/ 52 w 112"/>
                <a:gd name="T7" fmla="*/ 18 h 120"/>
                <a:gd name="T8" fmla="*/ 32 w 112"/>
                <a:gd name="T9" fmla="*/ 0 h 120"/>
                <a:gd name="T10" fmla="*/ 0 w 112"/>
                <a:gd name="T11" fmla="*/ 3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20">
                  <a:moveTo>
                    <a:pt x="0" y="39"/>
                  </a:moveTo>
                  <a:cubicBezTo>
                    <a:pt x="26" y="62"/>
                    <a:pt x="49" y="89"/>
                    <a:pt x="68" y="120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95" y="67"/>
                    <a:pt x="75" y="41"/>
                    <a:pt x="52" y="18"/>
                  </a:cubicBezTo>
                  <a:cubicBezTo>
                    <a:pt x="46" y="12"/>
                    <a:pt x="39" y="6"/>
                    <a:pt x="32" y="0"/>
                  </a:cubicBezTo>
                  <a:lnTo>
                    <a:pt x="0" y="39"/>
                  </a:lnTo>
                  <a:close/>
                </a:path>
              </a:pathLst>
            </a:custGeom>
            <a:solidFill>
              <a:srgbClr val="005A86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36">
              <a:extLst>
                <a:ext uri="{FF2B5EF4-FFF2-40B4-BE49-F238E27FC236}">
                  <a16:creationId xmlns:a16="http://schemas.microsoft.com/office/drawing/2014/main" id="{C6362091-B639-4D5E-A824-7926AD3E5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3628" y="1245366"/>
              <a:ext cx="106080" cy="239967"/>
            </a:xfrm>
            <a:custGeom>
              <a:avLst/>
              <a:gdLst>
                <a:gd name="T0" fmla="*/ 50 w 55"/>
                <a:gd name="T1" fmla="*/ 124 h 124"/>
                <a:gd name="T2" fmla="*/ 55 w 55"/>
                <a:gd name="T3" fmla="*/ 62 h 124"/>
                <a:gd name="T4" fmla="*/ 50 w 55"/>
                <a:gd name="T5" fmla="*/ 0 h 124"/>
                <a:gd name="T6" fmla="*/ 0 w 55"/>
                <a:gd name="T7" fmla="*/ 9 h 124"/>
                <a:gd name="T8" fmla="*/ 4 w 55"/>
                <a:gd name="T9" fmla="*/ 62 h 124"/>
                <a:gd name="T10" fmla="*/ 0 w 55"/>
                <a:gd name="T11" fmla="*/ 115 h 124"/>
                <a:gd name="T12" fmla="*/ 50 w 55"/>
                <a:gd name="T1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124">
                  <a:moveTo>
                    <a:pt x="50" y="124"/>
                  </a:moveTo>
                  <a:cubicBezTo>
                    <a:pt x="53" y="104"/>
                    <a:pt x="55" y="83"/>
                    <a:pt x="55" y="62"/>
                  </a:cubicBezTo>
                  <a:cubicBezTo>
                    <a:pt x="55" y="41"/>
                    <a:pt x="53" y="21"/>
                    <a:pt x="5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26"/>
                    <a:pt x="4" y="44"/>
                    <a:pt x="4" y="62"/>
                  </a:cubicBezTo>
                  <a:cubicBezTo>
                    <a:pt x="4" y="80"/>
                    <a:pt x="3" y="98"/>
                    <a:pt x="0" y="115"/>
                  </a:cubicBezTo>
                  <a:lnTo>
                    <a:pt x="50" y="124"/>
                  </a:lnTo>
                  <a:close/>
                </a:path>
              </a:pathLst>
            </a:custGeom>
            <a:solidFill>
              <a:srgbClr val="005A86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37">
              <a:extLst>
                <a:ext uri="{FF2B5EF4-FFF2-40B4-BE49-F238E27FC236}">
                  <a16:creationId xmlns:a16="http://schemas.microsoft.com/office/drawing/2014/main" id="{1788FCFF-2ADC-4B8A-A13B-82AD43723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415" y="993040"/>
              <a:ext cx="166844" cy="240997"/>
            </a:xfrm>
            <a:custGeom>
              <a:avLst/>
              <a:gdLst>
                <a:gd name="T0" fmla="*/ 0 w 86"/>
                <a:gd name="T1" fmla="*/ 25 h 124"/>
                <a:gd name="T2" fmla="*/ 37 w 86"/>
                <a:gd name="T3" fmla="*/ 124 h 124"/>
                <a:gd name="T4" fmla="*/ 86 w 86"/>
                <a:gd name="T5" fmla="*/ 115 h 124"/>
                <a:gd name="T6" fmla="*/ 62 w 86"/>
                <a:gd name="T7" fmla="*/ 37 h 124"/>
                <a:gd name="T8" fmla="*/ 44 w 86"/>
                <a:gd name="T9" fmla="*/ 0 h 124"/>
                <a:gd name="T10" fmla="*/ 0 w 86"/>
                <a:gd name="T11" fmla="*/ 2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124">
                  <a:moveTo>
                    <a:pt x="0" y="25"/>
                  </a:moveTo>
                  <a:cubicBezTo>
                    <a:pt x="17" y="55"/>
                    <a:pt x="30" y="89"/>
                    <a:pt x="37" y="124"/>
                  </a:cubicBezTo>
                  <a:cubicBezTo>
                    <a:pt x="86" y="115"/>
                    <a:pt x="86" y="115"/>
                    <a:pt x="86" y="115"/>
                  </a:cubicBezTo>
                  <a:cubicBezTo>
                    <a:pt x="81" y="89"/>
                    <a:pt x="73" y="62"/>
                    <a:pt x="62" y="37"/>
                  </a:cubicBezTo>
                  <a:cubicBezTo>
                    <a:pt x="57" y="24"/>
                    <a:pt x="51" y="12"/>
                    <a:pt x="44" y="0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005A86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38">
              <a:extLst>
                <a:ext uri="{FF2B5EF4-FFF2-40B4-BE49-F238E27FC236}">
                  <a16:creationId xmlns:a16="http://schemas.microsoft.com/office/drawing/2014/main" id="{7BB94682-CE8A-440E-9C61-4A029628E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138" y="643905"/>
              <a:ext cx="240997" cy="195681"/>
            </a:xfrm>
            <a:custGeom>
              <a:avLst/>
              <a:gdLst>
                <a:gd name="T0" fmla="*/ 33 w 124"/>
                <a:gd name="T1" fmla="*/ 101 h 101"/>
                <a:gd name="T2" fmla="*/ 124 w 124"/>
                <a:gd name="T3" fmla="*/ 48 h 101"/>
                <a:gd name="T4" fmla="*/ 107 w 124"/>
                <a:gd name="T5" fmla="*/ 0 h 101"/>
                <a:gd name="T6" fmla="*/ 95 w 124"/>
                <a:gd name="T7" fmla="*/ 5 h 101"/>
                <a:gd name="T8" fmla="*/ 0 w 124"/>
                <a:gd name="T9" fmla="*/ 62 h 101"/>
                <a:gd name="T10" fmla="*/ 33 w 124"/>
                <a:gd name="T11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101">
                  <a:moveTo>
                    <a:pt x="33" y="101"/>
                  </a:moveTo>
                  <a:cubicBezTo>
                    <a:pt x="60" y="79"/>
                    <a:pt x="91" y="61"/>
                    <a:pt x="124" y="48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3" y="2"/>
                    <a:pt x="99" y="3"/>
                    <a:pt x="95" y="5"/>
                  </a:cubicBezTo>
                  <a:cubicBezTo>
                    <a:pt x="61" y="20"/>
                    <a:pt x="29" y="39"/>
                    <a:pt x="0" y="62"/>
                  </a:cubicBezTo>
                  <a:lnTo>
                    <a:pt x="33" y="101"/>
                  </a:lnTo>
                  <a:close/>
                </a:path>
              </a:pathLst>
            </a:custGeom>
            <a:solidFill>
              <a:srgbClr val="005A86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39">
              <a:extLst>
                <a:ext uri="{FF2B5EF4-FFF2-40B4-BE49-F238E27FC236}">
                  <a16:creationId xmlns:a16="http://schemas.microsoft.com/office/drawing/2014/main" id="{DDB2CB4F-2B8A-4446-AB8D-016F1F1F1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214" y="993040"/>
              <a:ext cx="166844" cy="240997"/>
            </a:xfrm>
            <a:custGeom>
              <a:avLst/>
              <a:gdLst>
                <a:gd name="T0" fmla="*/ 50 w 86"/>
                <a:gd name="T1" fmla="*/ 124 h 124"/>
                <a:gd name="T2" fmla="*/ 86 w 86"/>
                <a:gd name="T3" fmla="*/ 25 h 124"/>
                <a:gd name="T4" fmla="*/ 43 w 86"/>
                <a:gd name="T5" fmla="*/ 0 h 124"/>
                <a:gd name="T6" fmla="*/ 24 w 86"/>
                <a:gd name="T7" fmla="*/ 37 h 124"/>
                <a:gd name="T8" fmla="*/ 0 w 86"/>
                <a:gd name="T9" fmla="*/ 115 h 124"/>
                <a:gd name="T10" fmla="*/ 50 w 86"/>
                <a:gd name="T11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124">
                  <a:moveTo>
                    <a:pt x="50" y="124"/>
                  </a:moveTo>
                  <a:cubicBezTo>
                    <a:pt x="57" y="89"/>
                    <a:pt x="70" y="55"/>
                    <a:pt x="86" y="25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6" y="12"/>
                    <a:pt x="30" y="24"/>
                    <a:pt x="24" y="37"/>
                  </a:cubicBezTo>
                  <a:cubicBezTo>
                    <a:pt x="14" y="62"/>
                    <a:pt x="6" y="89"/>
                    <a:pt x="0" y="115"/>
                  </a:cubicBezTo>
                  <a:lnTo>
                    <a:pt x="50" y="124"/>
                  </a:lnTo>
                  <a:close/>
                </a:path>
              </a:pathLst>
            </a:custGeom>
            <a:solidFill>
              <a:srgbClr val="005A86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0">
              <a:extLst>
                <a:ext uri="{FF2B5EF4-FFF2-40B4-BE49-F238E27FC236}">
                  <a16:creationId xmlns:a16="http://schemas.microsoft.com/office/drawing/2014/main" id="{A2FEAADF-ABFC-4277-AE4D-7C92DA846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6" y="1245366"/>
              <a:ext cx="104020" cy="239967"/>
            </a:xfrm>
            <a:custGeom>
              <a:avLst/>
              <a:gdLst>
                <a:gd name="T0" fmla="*/ 54 w 54"/>
                <a:gd name="T1" fmla="*/ 115 h 124"/>
                <a:gd name="T2" fmla="*/ 50 w 54"/>
                <a:gd name="T3" fmla="*/ 62 h 124"/>
                <a:gd name="T4" fmla="*/ 54 w 54"/>
                <a:gd name="T5" fmla="*/ 9 h 124"/>
                <a:gd name="T6" fmla="*/ 5 w 54"/>
                <a:gd name="T7" fmla="*/ 0 h 124"/>
                <a:gd name="T8" fmla="*/ 0 w 54"/>
                <a:gd name="T9" fmla="*/ 62 h 124"/>
                <a:gd name="T10" fmla="*/ 5 w 54"/>
                <a:gd name="T11" fmla="*/ 124 h 124"/>
                <a:gd name="T12" fmla="*/ 54 w 54"/>
                <a:gd name="T13" fmla="*/ 11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24">
                  <a:moveTo>
                    <a:pt x="54" y="115"/>
                  </a:moveTo>
                  <a:cubicBezTo>
                    <a:pt x="52" y="98"/>
                    <a:pt x="50" y="80"/>
                    <a:pt x="50" y="62"/>
                  </a:cubicBezTo>
                  <a:cubicBezTo>
                    <a:pt x="50" y="44"/>
                    <a:pt x="52" y="26"/>
                    <a:pt x="54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21"/>
                    <a:pt x="0" y="41"/>
                    <a:pt x="0" y="62"/>
                  </a:cubicBezTo>
                  <a:cubicBezTo>
                    <a:pt x="0" y="83"/>
                    <a:pt x="2" y="104"/>
                    <a:pt x="5" y="124"/>
                  </a:cubicBezTo>
                  <a:lnTo>
                    <a:pt x="54" y="115"/>
                  </a:lnTo>
                  <a:close/>
                </a:path>
              </a:pathLst>
            </a:custGeom>
            <a:solidFill>
              <a:srgbClr val="005A86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A7118456-B29F-4BC2-A6C9-B6DAAE6C5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025" y="783971"/>
              <a:ext cx="217309" cy="232757"/>
            </a:xfrm>
            <a:custGeom>
              <a:avLst/>
              <a:gdLst>
                <a:gd name="T0" fmla="*/ 44 w 112"/>
                <a:gd name="T1" fmla="*/ 120 h 120"/>
                <a:gd name="T2" fmla="*/ 112 w 112"/>
                <a:gd name="T3" fmla="*/ 39 h 120"/>
                <a:gd name="T4" fmla="*/ 80 w 112"/>
                <a:gd name="T5" fmla="*/ 0 h 120"/>
                <a:gd name="T6" fmla="*/ 60 w 112"/>
                <a:gd name="T7" fmla="*/ 18 h 120"/>
                <a:gd name="T8" fmla="*/ 0 w 112"/>
                <a:gd name="T9" fmla="*/ 94 h 120"/>
                <a:gd name="T10" fmla="*/ 44 w 112"/>
                <a:gd name="T11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20">
                  <a:moveTo>
                    <a:pt x="44" y="120"/>
                  </a:moveTo>
                  <a:cubicBezTo>
                    <a:pt x="62" y="89"/>
                    <a:pt x="85" y="62"/>
                    <a:pt x="112" y="39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3" y="6"/>
                    <a:pt x="66" y="12"/>
                    <a:pt x="60" y="18"/>
                  </a:cubicBezTo>
                  <a:cubicBezTo>
                    <a:pt x="37" y="41"/>
                    <a:pt x="17" y="67"/>
                    <a:pt x="0" y="94"/>
                  </a:cubicBezTo>
                  <a:lnTo>
                    <a:pt x="44" y="120"/>
                  </a:lnTo>
                  <a:close/>
                </a:path>
              </a:pathLst>
            </a:custGeom>
            <a:solidFill>
              <a:srgbClr val="005A86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6B6CA1-F641-40FD-A19B-314EEB08DDC1}"/>
                </a:ext>
              </a:extLst>
            </p:cNvPr>
            <p:cNvSpPr txBox="1"/>
            <p:nvPr/>
          </p:nvSpPr>
          <p:spPr>
            <a:xfrm>
              <a:off x="982063" y="1701128"/>
              <a:ext cx="122940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N" sz="1200" b="1" dirty="0">
                  <a:solidFill>
                    <a:schemeClr val="bg1"/>
                  </a:solidFill>
                  <a:cs typeface="Arial" pitchFamily="34" charset="0"/>
                </a:rPr>
                <a:t>Good Use of </a:t>
              </a:r>
            </a:p>
            <a:p>
              <a:pPr algn="ctr"/>
              <a:r>
                <a:rPr lang="en-IN" sz="1200" b="1" dirty="0">
                  <a:solidFill>
                    <a:schemeClr val="bg1"/>
                  </a:solidFill>
                  <a:cs typeface="Arial" pitchFamily="34" charset="0"/>
                </a:rPr>
                <a:t>Tax Money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3D39C2E-E3AF-40D2-8AB6-42ACDBC2540D}"/>
                </a:ext>
              </a:extLst>
            </p:cNvPr>
            <p:cNvSpPr txBox="1"/>
            <p:nvPr/>
          </p:nvSpPr>
          <p:spPr>
            <a:xfrm>
              <a:off x="809407" y="1503212"/>
              <a:ext cx="24323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N" sz="900" b="1" dirty="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2A013F8-3C30-4B03-BB27-4D914B2ED39B}"/>
                </a:ext>
              </a:extLst>
            </p:cNvPr>
            <p:cNvSpPr txBox="1"/>
            <p:nvPr/>
          </p:nvSpPr>
          <p:spPr>
            <a:xfrm>
              <a:off x="2062923" y="1503212"/>
              <a:ext cx="27297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N" sz="900" b="1" dirty="0">
                  <a:solidFill>
                    <a:srgbClr val="000000"/>
                  </a:solidFill>
                  <a:cs typeface="Arial" pitchFamily="34" charset="0"/>
                </a:rPr>
                <a:t>100%</a:t>
              </a:r>
            </a:p>
          </p:txBody>
        </p:sp>
      </p:grpSp>
      <p:sp>
        <p:nvSpPr>
          <p:cNvPr id="29" name="Freeform 29">
            <a:extLst>
              <a:ext uri="{FF2B5EF4-FFF2-40B4-BE49-F238E27FC236}">
                <a16:creationId xmlns:a16="http://schemas.microsoft.com/office/drawing/2014/main" id="{60DB6626-47DF-4A5B-942F-4B39E0F90236}"/>
              </a:ext>
            </a:extLst>
          </p:cNvPr>
          <p:cNvSpPr>
            <a:spLocks/>
          </p:cNvSpPr>
          <p:nvPr/>
        </p:nvSpPr>
        <p:spPr bwMode="auto">
          <a:xfrm>
            <a:off x="363481" y="2311455"/>
            <a:ext cx="1643722" cy="1127741"/>
          </a:xfrm>
          <a:custGeom>
            <a:avLst/>
            <a:gdLst>
              <a:gd name="T0" fmla="*/ 847 w 847"/>
              <a:gd name="T1" fmla="*/ 423 h 582"/>
              <a:gd name="T2" fmla="*/ 816 w 847"/>
              <a:gd name="T3" fmla="*/ 582 h 582"/>
              <a:gd name="T4" fmla="*/ 31 w 847"/>
              <a:gd name="T5" fmla="*/ 582 h 582"/>
              <a:gd name="T6" fmla="*/ 0 w 847"/>
              <a:gd name="T7" fmla="*/ 423 h 582"/>
              <a:gd name="T8" fmla="*/ 423 w 847"/>
              <a:gd name="T9" fmla="*/ 0 h 582"/>
              <a:gd name="T10" fmla="*/ 847 w 847"/>
              <a:gd name="T11" fmla="*/ 423 h 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47" h="582">
                <a:moveTo>
                  <a:pt x="847" y="423"/>
                </a:moveTo>
                <a:cubicBezTo>
                  <a:pt x="847" y="479"/>
                  <a:pt x="836" y="533"/>
                  <a:pt x="816" y="582"/>
                </a:cubicBezTo>
                <a:cubicBezTo>
                  <a:pt x="31" y="582"/>
                  <a:pt x="31" y="582"/>
                  <a:pt x="31" y="582"/>
                </a:cubicBezTo>
                <a:cubicBezTo>
                  <a:pt x="11" y="533"/>
                  <a:pt x="0" y="479"/>
                  <a:pt x="0" y="423"/>
                </a:cubicBezTo>
                <a:cubicBezTo>
                  <a:pt x="0" y="189"/>
                  <a:pt x="190" y="0"/>
                  <a:pt x="423" y="0"/>
                </a:cubicBezTo>
                <a:cubicBezTo>
                  <a:pt x="657" y="0"/>
                  <a:pt x="847" y="189"/>
                  <a:pt x="847" y="42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839AA8C9-2E7C-4BE8-8A4A-C05E5FAABFF2}"/>
              </a:ext>
            </a:extLst>
          </p:cNvPr>
          <p:cNvSpPr>
            <a:spLocks noEditPoints="1"/>
          </p:cNvSpPr>
          <p:nvPr/>
        </p:nvSpPr>
        <p:spPr bwMode="auto">
          <a:xfrm>
            <a:off x="222384" y="2169329"/>
            <a:ext cx="1926945" cy="1680797"/>
          </a:xfrm>
          <a:custGeom>
            <a:avLst/>
            <a:gdLst>
              <a:gd name="T0" fmla="*/ 967 w 993"/>
              <a:gd name="T1" fmla="*/ 656 h 867"/>
              <a:gd name="T2" fmla="*/ 967 w 993"/>
              <a:gd name="T3" fmla="*/ 655 h 867"/>
              <a:gd name="T4" fmla="*/ 967 w 993"/>
              <a:gd name="T5" fmla="*/ 655 h 867"/>
              <a:gd name="T6" fmla="*/ 993 w 993"/>
              <a:gd name="T7" fmla="*/ 496 h 867"/>
              <a:gd name="T8" fmla="*/ 496 w 993"/>
              <a:gd name="T9" fmla="*/ 0 h 867"/>
              <a:gd name="T10" fmla="*/ 0 w 993"/>
              <a:gd name="T11" fmla="*/ 496 h 867"/>
              <a:gd name="T12" fmla="*/ 26 w 993"/>
              <a:gd name="T13" fmla="*/ 655 h 867"/>
              <a:gd name="T14" fmla="*/ 26 w 993"/>
              <a:gd name="T15" fmla="*/ 655 h 867"/>
              <a:gd name="T16" fmla="*/ 26 w 993"/>
              <a:gd name="T17" fmla="*/ 656 h 867"/>
              <a:gd name="T18" fmla="*/ 31 w 993"/>
              <a:gd name="T19" fmla="*/ 669 h 867"/>
              <a:gd name="T20" fmla="*/ 31 w 993"/>
              <a:gd name="T21" fmla="*/ 669 h 867"/>
              <a:gd name="T22" fmla="*/ 36 w 993"/>
              <a:gd name="T23" fmla="*/ 682 h 867"/>
              <a:gd name="T24" fmla="*/ 80 w 993"/>
              <a:gd name="T25" fmla="*/ 767 h 867"/>
              <a:gd name="T26" fmla="*/ 91 w 993"/>
              <a:gd name="T27" fmla="*/ 783 h 867"/>
              <a:gd name="T28" fmla="*/ 108 w 993"/>
              <a:gd name="T29" fmla="*/ 806 h 867"/>
              <a:gd name="T30" fmla="*/ 126 w 993"/>
              <a:gd name="T31" fmla="*/ 828 h 867"/>
              <a:gd name="T32" fmla="*/ 133 w 993"/>
              <a:gd name="T33" fmla="*/ 835 h 867"/>
              <a:gd name="T34" fmla="*/ 133 w 993"/>
              <a:gd name="T35" fmla="*/ 835 h 867"/>
              <a:gd name="T36" fmla="*/ 146 w 993"/>
              <a:gd name="T37" fmla="*/ 848 h 867"/>
              <a:gd name="T38" fmla="*/ 153 w 993"/>
              <a:gd name="T39" fmla="*/ 855 h 867"/>
              <a:gd name="T40" fmla="*/ 158 w 993"/>
              <a:gd name="T41" fmla="*/ 860 h 867"/>
              <a:gd name="T42" fmla="*/ 160 w 993"/>
              <a:gd name="T43" fmla="*/ 861 h 867"/>
              <a:gd name="T44" fmla="*/ 166 w 993"/>
              <a:gd name="T45" fmla="*/ 867 h 867"/>
              <a:gd name="T46" fmla="*/ 827 w 993"/>
              <a:gd name="T47" fmla="*/ 867 h 867"/>
              <a:gd name="T48" fmla="*/ 840 w 993"/>
              <a:gd name="T49" fmla="*/ 855 h 867"/>
              <a:gd name="T50" fmla="*/ 846 w 993"/>
              <a:gd name="T51" fmla="*/ 849 h 867"/>
              <a:gd name="T52" fmla="*/ 860 w 993"/>
              <a:gd name="T53" fmla="*/ 834 h 867"/>
              <a:gd name="T54" fmla="*/ 866 w 993"/>
              <a:gd name="T55" fmla="*/ 828 h 867"/>
              <a:gd name="T56" fmla="*/ 873 w 993"/>
              <a:gd name="T57" fmla="*/ 820 h 867"/>
              <a:gd name="T58" fmla="*/ 878 w 993"/>
              <a:gd name="T59" fmla="*/ 814 h 867"/>
              <a:gd name="T60" fmla="*/ 881 w 993"/>
              <a:gd name="T61" fmla="*/ 811 h 867"/>
              <a:gd name="T62" fmla="*/ 885 w 993"/>
              <a:gd name="T63" fmla="*/ 806 h 867"/>
              <a:gd name="T64" fmla="*/ 897 w 993"/>
              <a:gd name="T65" fmla="*/ 790 h 867"/>
              <a:gd name="T66" fmla="*/ 901 w 993"/>
              <a:gd name="T67" fmla="*/ 784 h 867"/>
              <a:gd name="T68" fmla="*/ 902 w 993"/>
              <a:gd name="T69" fmla="*/ 783 h 867"/>
              <a:gd name="T70" fmla="*/ 907 w 993"/>
              <a:gd name="T71" fmla="*/ 775 h 867"/>
              <a:gd name="T72" fmla="*/ 913 w 993"/>
              <a:gd name="T73" fmla="*/ 767 h 867"/>
              <a:gd name="T74" fmla="*/ 923 w 993"/>
              <a:gd name="T75" fmla="*/ 751 h 867"/>
              <a:gd name="T76" fmla="*/ 928 w 993"/>
              <a:gd name="T77" fmla="*/ 743 h 867"/>
              <a:gd name="T78" fmla="*/ 932 w 993"/>
              <a:gd name="T79" fmla="*/ 735 h 867"/>
              <a:gd name="T80" fmla="*/ 946 w 993"/>
              <a:gd name="T81" fmla="*/ 708 h 867"/>
              <a:gd name="T82" fmla="*/ 949 w 993"/>
              <a:gd name="T83" fmla="*/ 701 h 867"/>
              <a:gd name="T84" fmla="*/ 950 w 993"/>
              <a:gd name="T85" fmla="*/ 700 h 867"/>
              <a:gd name="T86" fmla="*/ 953 w 993"/>
              <a:gd name="T87" fmla="*/ 691 h 867"/>
              <a:gd name="T88" fmla="*/ 957 w 993"/>
              <a:gd name="T89" fmla="*/ 682 h 867"/>
              <a:gd name="T90" fmla="*/ 962 w 993"/>
              <a:gd name="T91" fmla="*/ 669 h 867"/>
              <a:gd name="T92" fmla="*/ 962 w 993"/>
              <a:gd name="T93" fmla="*/ 669 h 867"/>
              <a:gd name="T94" fmla="*/ 967 w 993"/>
              <a:gd name="T95" fmla="*/ 656 h 867"/>
              <a:gd name="T96" fmla="*/ 104 w 993"/>
              <a:gd name="T97" fmla="*/ 655 h 867"/>
              <a:gd name="T98" fmla="*/ 73 w 993"/>
              <a:gd name="T99" fmla="*/ 496 h 867"/>
              <a:gd name="T100" fmla="*/ 496 w 993"/>
              <a:gd name="T101" fmla="*/ 73 h 867"/>
              <a:gd name="T102" fmla="*/ 920 w 993"/>
              <a:gd name="T103" fmla="*/ 496 h 867"/>
              <a:gd name="T104" fmla="*/ 889 w 993"/>
              <a:gd name="T105" fmla="*/ 655 h 867"/>
              <a:gd name="T106" fmla="*/ 104 w 993"/>
              <a:gd name="T107" fmla="*/ 655 h 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93" h="867">
                <a:moveTo>
                  <a:pt x="967" y="656"/>
                </a:moveTo>
                <a:cubicBezTo>
                  <a:pt x="967" y="656"/>
                  <a:pt x="967" y="655"/>
                  <a:pt x="967" y="655"/>
                </a:cubicBezTo>
                <a:cubicBezTo>
                  <a:pt x="967" y="655"/>
                  <a:pt x="967" y="655"/>
                  <a:pt x="967" y="655"/>
                </a:cubicBezTo>
                <a:cubicBezTo>
                  <a:pt x="984" y="605"/>
                  <a:pt x="993" y="552"/>
                  <a:pt x="993" y="496"/>
                </a:cubicBezTo>
                <a:cubicBezTo>
                  <a:pt x="993" y="222"/>
                  <a:pt x="771" y="0"/>
                  <a:pt x="496" y="0"/>
                </a:cubicBezTo>
                <a:cubicBezTo>
                  <a:pt x="222" y="0"/>
                  <a:pt x="0" y="222"/>
                  <a:pt x="0" y="496"/>
                </a:cubicBezTo>
                <a:cubicBezTo>
                  <a:pt x="0" y="552"/>
                  <a:pt x="9" y="605"/>
                  <a:pt x="26" y="655"/>
                </a:cubicBezTo>
                <a:cubicBezTo>
                  <a:pt x="26" y="655"/>
                  <a:pt x="26" y="655"/>
                  <a:pt x="26" y="655"/>
                </a:cubicBezTo>
                <a:cubicBezTo>
                  <a:pt x="26" y="655"/>
                  <a:pt x="26" y="656"/>
                  <a:pt x="26" y="656"/>
                </a:cubicBezTo>
                <a:cubicBezTo>
                  <a:pt x="27" y="660"/>
                  <a:pt x="29" y="664"/>
                  <a:pt x="31" y="669"/>
                </a:cubicBezTo>
                <a:cubicBezTo>
                  <a:pt x="31" y="669"/>
                  <a:pt x="31" y="669"/>
                  <a:pt x="31" y="669"/>
                </a:cubicBezTo>
                <a:cubicBezTo>
                  <a:pt x="32" y="673"/>
                  <a:pt x="34" y="678"/>
                  <a:pt x="36" y="682"/>
                </a:cubicBezTo>
                <a:cubicBezTo>
                  <a:pt x="48" y="712"/>
                  <a:pt x="63" y="740"/>
                  <a:pt x="80" y="767"/>
                </a:cubicBezTo>
                <a:cubicBezTo>
                  <a:pt x="84" y="772"/>
                  <a:pt x="87" y="778"/>
                  <a:pt x="91" y="783"/>
                </a:cubicBezTo>
                <a:cubicBezTo>
                  <a:pt x="96" y="791"/>
                  <a:pt x="102" y="798"/>
                  <a:pt x="108" y="806"/>
                </a:cubicBezTo>
                <a:cubicBezTo>
                  <a:pt x="114" y="813"/>
                  <a:pt x="120" y="820"/>
                  <a:pt x="126" y="828"/>
                </a:cubicBezTo>
                <a:cubicBezTo>
                  <a:pt x="129" y="830"/>
                  <a:pt x="131" y="832"/>
                  <a:pt x="133" y="835"/>
                </a:cubicBezTo>
                <a:cubicBezTo>
                  <a:pt x="133" y="835"/>
                  <a:pt x="133" y="835"/>
                  <a:pt x="133" y="835"/>
                </a:cubicBezTo>
                <a:cubicBezTo>
                  <a:pt x="137" y="839"/>
                  <a:pt x="142" y="844"/>
                  <a:pt x="146" y="848"/>
                </a:cubicBezTo>
                <a:cubicBezTo>
                  <a:pt x="148" y="850"/>
                  <a:pt x="151" y="853"/>
                  <a:pt x="153" y="855"/>
                </a:cubicBezTo>
                <a:cubicBezTo>
                  <a:pt x="155" y="857"/>
                  <a:pt x="156" y="858"/>
                  <a:pt x="158" y="860"/>
                </a:cubicBezTo>
                <a:cubicBezTo>
                  <a:pt x="159" y="860"/>
                  <a:pt x="159" y="861"/>
                  <a:pt x="160" y="861"/>
                </a:cubicBezTo>
                <a:cubicBezTo>
                  <a:pt x="162" y="863"/>
                  <a:pt x="164" y="865"/>
                  <a:pt x="166" y="867"/>
                </a:cubicBezTo>
                <a:cubicBezTo>
                  <a:pt x="827" y="867"/>
                  <a:pt x="827" y="867"/>
                  <a:pt x="827" y="867"/>
                </a:cubicBezTo>
                <a:cubicBezTo>
                  <a:pt x="831" y="863"/>
                  <a:pt x="836" y="859"/>
                  <a:pt x="840" y="855"/>
                </a:cubicBezTo>
                <a:cubicBezTo>
                  <a:pt x="842" y="853"/>
                  <a:pt x="844" y="851"/>
                  <a:pt x="846" y="849"/>
                </a:cubicBezTo>
                <a:cubicBezTo>
                  <a:pt x="851" y="844"/>
                  <a:pt x="856" y="839"/>
                  <a:pt x="860" y="834"/>
                </a:cubicBezTo>
                <a:cubicBezTo>
                  <a:pt x="862" y="832"/>
                  <a:pt x="864" y="830"/>
                  <a:pt x="866" y="828"/>
                </a:cubicBezTo>
                <a:cubicBezTo>
                  <a:pt x="868" y="825"/>
                  <a:pt x="871" y="823"/>
                  <a:pt x="873" y="820"/>
                </a:cubicBezTo>
                <a:cubicBezTo>
                  <a:pt x="874" y="818"/>
                  <a:pt x="876" y="816"/>
                  <a:pt x="878" y="814"/>
                </a:cubicBezTo>
                <a:cubicBezTo>
                  <a:pt x="879" y="813"/>
                  <a:pt x="880" y="812"/>
                  <a:pt x="881" y="811"/>
                </a:cubicBezTo>
                <a:cubicBezTo>
                  <a:pt x="882" y="809"/>
                  <a:pt x="883" y="807"/>
                  <a:pt x="885" y="806"/>
                </a:cubicBezTo>
                <a:cubicBezTo>
                  <a:pt x="889" y="801"/>
                  <a:pt x="893" y="796"/>
                  <a:pt x="897" y="790"/>
                </a:cubicBezTo>
                <a:cubicBezTo>
                  <a:pt x="898" y="788"/>
                  <a:pt x="900" y="786"/>
                  <a:pt x="901" y="784"/>
                </a:cubicBezTo>
                <a:cubicBezTo>
                  <a:pt x="902" y="783"/>
                  <a:pt x="902" y="783"/>
                  <a:pt x="902" y="783"/>
                </a:cubicBezTo>
                <a:cubicBezTo>
                  <a:pt x="904" y="780"/>
                  <a:pt x="906" y="778"/>
                  <a:pt x="907" y="775"/>
                </a:cubicBezTo>
                <a:cubicBezTo>
                  <a:pt x="909" y="772"/>
                  <a:pt x="911" y="770"/>
                  <a:pt x="913" y="767"/>
                </a:cubicBezTo>
                <a:cubicBezTo>
                  <a:pt x="916" y="762"/>
                  <a:pt x="920" y="756"/>
                  <a:pt x="923" y="751"/>
                </a:cubicBezTo>
                <a:cubicBezTo>
                  <a:pt x="924" y="748"/>
                  <a:pt x="926" y="745"/>
                  <a:pt x="928" y="743"/>
                </a:cubicBezTo>
                <a:cubicBezTo>
                  <a:pt x="929" y="740"/>
                  <a:pt x="931" y="737"/>
                  <a:pt x="932" y="735"/>
                </a:cubicBezTo>
                <a:cubicBezTo>
                  <a:pt x="937" y="726"/>
                  <a:pt x="941" y="717"/>
                  <a:pt x="946" y="708"/>
                </a:cubicBezTo>
                <a:cubicBezTo>
                  <a:pt x="947" y="706"/>
                  <a:pt x="948" y="703"/>
                  <a:pt x="949" y="701"/>
                </a:cubicBezTo>
                <a:cubicBezTo>
                  <a:pt x="949" y="700"/>
                  <a:pt x="949" y="700"/>
                  <a:pt x="950" y="700"/>
                </a:cubicBezTo>
                <a:cubicBezTo>
                  <a:pt x="951" y="697"/>
                  <a:pt x="952" y="694"/>
                  <a:pt x="953" y="691"/>
                </a:cubicBezTo>
                <a:cubicBezTo>
                  <a:pt x="955" y="688"/>
                  <a:pt x="956" y="685"/>
                  <a:pt x="957" y="682"/>
                </a:cubicBezTo>
                <a:cubicBezTo>
                  <a:pt x="959" y="678"/>
                  <a:pt x="961" y="673"/>
                  <a:pt x="962" y="669"/>
                </a:cubicBezTo>
                <a:cubicBezTo>
                  <a:pt x="962" y="669"/>
                  <a:pt x="962" y="669"/>
                  <a:pt x="962" y="669"/>
                </a:cubicBezTo>
                <a:cubicBezTo>
                  <a:pt x="964" y="664"/>
                  <a:pt x="965" y="660"/>
                  <a:pt x="967" y="656"/>
                </a:cubicBezTo>
                <a:close/>
                <a:moveTo>
                  <a:pt x="104" y="655"/>
                </a:moveTo>
                <a:cubicBezTo>
                  <a:pt x="84" y="606"/>
                  <a:pt x="73" y="552"/>
                  <a:pt x="73" y="496"/>
                </a:cubicBezTo>
                <a:cubicBezTo>
                  <a:pt x="73" y="262"/>
                  <a:pt x="263" y="73"/>
                  <a:pt x="496" y="73"/>
                </a:cubicBezTo>
                <a:cubicBezTo>
                  <a:pt x="730" y="73"/>
                  <a:pt x="920" y="262"/>
                  <a:pt x="920" y="496"/>
                </a:cubicBezTo>
                <a:cubicBezTo>
                  <a:pt x="920" y="552"/>
                  <a:pt x="909" y="606"/>
                  <a:pt x="889" y="655"/>
                </a:cubicBezTo>
                <a:lnTo>
                  <a:pt x="104" y="655"/>
                </a:lnTo>
                <a:close/>
              </a:path>
            </a:pathLst>
          </a:custGeom>
          <a:solidFill>
            <a:srgbClr val="00A1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24">
            <a:extLst>
              <a:ext uri="{FF2B5EF4-FFF2-40B4-BE49-F238E27FC236}">
                <a16:creationId xmlns:a16="http://schemas.microsoft.com/office/drawing/2014/main" id="{1E5ECB35-2EF2-4B40-843F-F6CFB8E5CED1}"/>
              </a:ext>
            </a:extLst>
          </p:cNvPr>
          <p:cNvSpPr>
            <a:spLocks/>
          </p:cNvSpPr>
          <p:nvPr/>
        </p:nvSpPr>
        <p:spPr bwMode="auto">
          <a:xfrm>
            <a:off x="292417" y="3491721"/>
            <a:ext cx="85482" cy="164784"/>
          </a:xfrm>
          <a:custGeom>
            <a:avLst/>
            <a:gdLst>
              <a:gd name="T0" fmla="*/ 0 w 44"/>
              <a:gd name="T1" fmla="*/ 0 h 85"/>
              <a:gd name="T2" fmla="*/ 44 w 44"/>
              <a:gd name="T3" fmla="*/ 85 h 85"/>
              <a:gd name="T4" fmla="*/ 0 w 44"/>
              <a:gd name="T5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" h="85">
                <a:moveTo>
                  <a:pt x="0" y="0"/>
                </a:moveTo>
                <a:cubicBezTo>
                  <a:pt x="12" y="30"/>
                  <a:pt x="27" y="58"/>
                  <a:pt x="44" y="85"/>
                </a:cubicBezTo>
                <a:cubicBezTo>
                  <a:pt x="27" y="58"/>
                  <a:pt x="12" y="30"/>
                  <a:pt x="0" y="0"/>
                </a:cubicBezTo>
                <a:close/>
              </a:path>
            </a:pathLst>
          </a:custGeom>
          <a:solidFill>
            <a:srgbClr val="ED462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25">
            <a:extLst>
              <a:ext uri="{FF2B5EF4-FFF2-40B4-BE49-F238E27FC236}">
                <a16:creationId xmlns:a16="http://schemas.microsoft.com/office/drawing/2014/main" id="{2EF1EF8F-F534-4D08-8FB9-13B70BD11E44}"/>
              </a:ext>
            </a:extLst>
          </p:cNvPr>
          <p:cNvSpPr>
            <a:spLocks/>
          </p:cNvSpPr>
          <p:nvPr/>
        </p:nvSpPr>
        <p:spPr bwMode="auto">
          <a:xfrm>
            <a:off x="377899" y="3656505"/>
            <a:ext cx="20598" cy="30897"/>
          </a:xfrm>
          <a:custGeom>
            <a:avLst/>
            <a:gdLst>
              <a:gd name="T0" fmla="*/ 0 w 11"/>
              <a:gd name="T1" fmla="*/ 0 h 16"/>
              <a:gd name="T2" fmla="*/ 11 w 11"/>
              <a:gd name="T3" fmla="*/ 16 h 16"/>
              <a:gd name="T4" fmla="*/ 0 w 11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16">
                <a:moveTo>
                  <a:pt x="0" y="0"/>
                </a:moveTo>
                <a:cubicBezTo>
                  <a:pt x="4" y="5"/>
                  <a:pt x="7" y="11"/>
                  <a:pt x="11" y="16"/>
                </a:cubicBezTo>
                <a:cubicBezTo>
                  <a:pt x="7" y="11"/>
                  <a:pt x="4" y="5"/>
                  <a:pt x="0" y="0"/>
                </a:cubicBezTo>
                <a:close/>
              </a:path>
            </a:pathLst>
          </a:custGeom>
          <a:solidFill>
            <a:srgbClr val="ED462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6">
            <a:extLst>
              <a:ext uri="{FF2B5EF4-FFF2-40B4-BE49-F238E27FC236}">
                <a16:creationId xmlns:a16="http://schemas.microsoft.com/office/drawing/2014/main" id="{674D0A6D-ADB6-4C26-8C48-98E63A54D8DB}"/>
              </a:ext>
            </a:extLst>
          </p:cNvPr>
          <p:cNvSpPr>
            <a:spLocks/>
          </p:cNvSpPr>
          <p:nvPr/>
        </p:nvSpPr>
        <p:spPr bwMode="auto">
          <a:xfrm>
            <a:off x="398497" y="3687402"/>
            <a:ext cx="32957" cy="44286"/>
          </a:xfrm>
          <a:custGeom>
            <a:avLst/>
            <a:gdLst>
              <a:gd name="T0" fmla="*/ 0 w 17"/>
              <a:gd name="T1" fmla="*/ 0 h 23"/>
              <a:gd name="T2" fmla="*/ 17 w 17"/>
              <a:gd name="T3" fmla="*/ 23 h 23"/>
              <a:gd name="T4" fmla="*/ 0 w 17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" h="23">
                <a:moveTo>
                  <a:pt x="0" y="0"/>
                </a:moveTo>
                <a:cubicBezTo>
                  <a:pt x="5" y="8"/>
                  <a:pt x="11" y="15"/>
                  <a:pt x="17" y="23"/>
                </a:cubicBezTo>
                <a:cubicBezTo>
                  <a:pt x="11" y="15"/>
                  <a:pt x="5" y="8"/>
                  <a:pt x="0" y="0"/>
                </a:cubicBezTo>
                <a:close/>
              </a:path>
            </a:pathLst>
          </a:custGeom>
          <a:solidFill>
            <a:srgbClr val="ED462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27">
            <a:extLst>
              <a:ext uri="{FF2B5EF4-FFF2-40B4-BE49-F238E27FC236}">
                <a16:creationId xmlns:a16="http://schemas.microsoft.com/office/drawing/2014/main" id="{E2A6E5F8-A13C-4A58-8072-9B24870A2065}"/>
              </a:ext>
            </a:extLst>
          </p:cNvPr>
          <p:cNvSpPr>
            <a:spLocks/>
          </p:cNvSpPr>
          <p:nvPr/>
        </p:nvSpPr>
        <p:spPr bwMode="auto">
          <a:xfrm>
            <a:off x="431454" y="3731688"/>
            <a:ext cx="35017" cy="43256"/>
          </a:xfrm>
          <a:custGeom>
            <a:avLst/>
            <a:gdLst>
              <a:gd name="T0" fmla="*/ 0 w 18"/>
              <a:gd name="T1" fmla="*/ 0 h 22"/>
              <a:gd name="T2" fmla="*/ 18 w 18"/>
              <a:gd name="T3" fmla="*/ 22 h 22"/>
              <a:gd name="T4" fmla="*/ 0 w 1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" h="22">
                <a:moveTo>
                  <a:pt x="0" y="0"/>
                </a:moveTo>
                <a:cubicBezTo>
                  <a:pt x="6" y="7"/>
                  <a:pt x="12" y="14"/>
                  <a:pt x="18" y="22"/>
                </a:cubicBezTo>
                <a:cubicBezTo>
                  <a:pt x="12" y="14"/>
                  <a:pt x="6" y="7"/>
                  <a:pt x="0" y="0"/>
                </a:cubicBezTo>
                <a:close/>
              </a:path>
            </a:pathLst>
          </a:custGeom>
          <a:solidFill>
            <a:srgbClr val="ED462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30">
            <a:extLst>
              <a:ext uri="{FF2B5EF4-FFF2-40B4-BE49-F238E27FC236}">
                <a16:creationId xmlns:a16="http://schemas.microsoft.com/office/drawing/2014/main" id="{37E4AB46-5E73-4ED7-A2E5-4E9F703D6E29}"/>
              </a:ext>
            </a:extLst>
          </p:cNvPr>
          <p:cNvSpPr>
            <a:spLocks/>
          </p:cNvSpPr>
          <p:nvPr/>
        </p:nvSpPr>
        <p:spPr bwMode="auto">
          <a:xfrm rot="7888106" flipH="1">
            <a:off x="1320119" y="2926091"/>
            <a:ext cx="531430" cy="533488"/>
          </a:xfrm>
          <a:custGeom>
            <a:avLst/>
            <a:gdLst>
              <a:gd name="T0" fmla="*/ 516 w 516"/>
              <a:gd name="T1" fmla="*/ 0 h 518"/>
              <a:gd name="T2" fmla="*/ 113 w 516"/>
              <a:gd name="T3" fmla="*/ 518 h 518"/>
              <a:gd name="T4" fmla="*/ 0 w 516"/>
              <a:gd name="T5" fmla="*/ 403 h 518"/>
              <a:gd name="T6" fmla="*/ 516 w 516"/>
              <a:gd name="T7" fmla="*/ 0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6" h="518">
                <a:moveTo>
                  <a:pt x="516" y="0"/>
                </a:moveTo>
                <a:lnTo>
                  <a:pt x="113" y="518"/>
                </a:lnTo>
                <a:lnTo>
                  <a:pt x="0" y="403"/>
                </a:lnTo>
                <a:lnTo>
                  <a:pt x="516" y="0"/>
                </a:lnTo>
                <a:close/>
              </a:path>
            </a:pathLst>
          </a:custGeom>
          <a:solidFill>
            <a:srgbClr val="00A1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Oval 31">
            <a:extLst>
              <a:ext uri="{FF2B5EF4-FFF2-40B4-BE49-F238E27FC236}">
                <a16:creationId xmlns:a16="http://schemas.microsoft.com/office/drawing/2014/main" id="{A7A1DDE8-A8E8-4698-9CD5-2F46140B6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783" y="3092120"/>
            <a:ext cx="246147" cy="246146"/>
          </a:xfrm>
          <a:prstGeom prst="ellipse">
            <a:avLst/>
          </a:prstGeom>
          <a:solidFill>
            <a:srgbClr val="00A150"/>
          </a:solidFill>
          <a:ln w="23813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B1CA7A-1425-44A0-8E0A-6CBBB18162E9}"/>
              </a:ext>
            </a:extLst>
          </p:cNvPr>
          <p:cNvSpPr txBox="1"/>
          <p:nvPr/>
        </p:nvSpPr>
        <p:spPr>
          <a:xfrm>
            <a:off x="571153" y="3470639"/>
            <a:ext cx="122940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IN" sz="1200" b="1" dirty="0">
                <a:solidFill>
                  <a:schemeClr val="bg1"/>
                </a:solidFill>
                <a:cs typeface="Arial" pitchFamily="34" charset="0"/>
              </a:rPr>
              <a:t>Good Service /</a:t>
            </a:r>
          </a:p>
          <a:p>
            <a:pPr algn="ctr"/>
            <a:r>
              <a:rPr lang="en-IN" sz="1200" b="1" dirty="0">
                <a:solidFill>
                  <a:schemeClr val="bg1"/>
                </a:solidFill>
                <a:cs typeface="Arial" pitchFamily="34" charset="0"/>
              </a:rPr>
              <a:t>No Complaints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8C6E66F-C6CB-4799-963F-0DF5B88C6550}"/>
              </a:ext>
            </a:extLst>
          </p:cNvPr>
          <p:cNvSpPr txBox="1"/>
          <p:nvPr/>
        </p:nvSpPr>
        <p:spPr>
          <a:xfrm>
            <a:off x="398497" y="3272723"/>
            <a:ext cx="24323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IN" sz="900" b="1" dirty="0">
                <a:solidFill>
                  <a:srgbClr val="000000"/>
                </a:solidFill>
                <a:cs typeface="Arial" pitchFamily="34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04CC820-C7DA-4FD0-AD1C-28D2730C7720}"/>
              </a:ext>
            </a:extLst>
          </p:cNvPr>
          <p:cNvSpPr txBox="1"/>
          <p:nvPr/>
        </p:nvSpPr>
        <p:spPr>
          <a:xfrm>
            <a:off x="1652013" y="3272723"/>
            <a:ext cx="27297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IN" sz="900" b="1" dirty="0">
                <a:solidFill>
                  <a:srgbClr val="000000"/>
                </a:solidFill>
                <a:cs typeface="Arial" pitchFamily="34" charset="0"/>
              </a:rPr>
              <a:t>100%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7FC92FA-7CE1-4688-AE9D-5516CC2CD4F7}"/>
              </a:ext>
            </a:extLst>
          </p:cNvPr>
          <p:cNvGrpSpPr/>
          <p:nvPr/>
        </p:nvGrpSpPr>
        <p:grpSpPr>
          <a:xfrm>
            <a:off x="222384" y="4061946"/>
            <a:ext cx="1926945" cy="1680797"/>
            <a:chOff x="633294" y="399818"/>
            <a:chExt cx="1926945" cy="1680797"/>
          </a:xfrm>
        </p:grpSpPr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234ADA06-21E4-4447-A41F-7E1175D63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391" y="541944"/>
              <a:ext cx="1643722" cy="1127741"/>
            </a:xfrm>
            <a:custGeom>
              <a:avLst/>
              <a:gdLst>
                <a:gd name="T0" fmla="*/ 847 w 847"/>
                <a:gd name="T1" fmla="*/ 423 h 582"/>
                <a:gd name="T2" fmla="*/ 816 w 847"/>
                <a:gd name="T3" fmla="*/ 582 h 582"/>
                <a:gd name="T4" fmla="*/ 31 w 847"/>
                <a:gd name="T5" fmla="*/ 582 h 582"/>
                <a:gd name="T6" fmla="*/ 0 w 847"/>
                <a:gd name="T7" fmla="*/ 423 h 582"/>
                <a:gd name="T8" fmla="*/ 423 w 847"/>
                <a:gd name="T9" fmla="*/ 0 h 582"/>
                <a:gd name="T10" fmla="*/ 847 w 847"/>
                <a:gd name="T11" fmla="*/ 423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582">
                  <a:moveTo>
                    <a:pt x="847" y="423"/>
                  </a:moveTo>
                  <a:cubicBezTo>
                    <a:pt x="847" y="479"/>
                    <a:pt x="836" y="533"/>
                    <a:pt x="816" y="582"/>
                  </a:cubicBezTo>
                  <a:cubicBezTo>
                    <a:pt x="31" y="582"/>
                    <a:pt x="31" y="582"/>
                    <a:pt x="31" y="582"/>
                  </a:cubicBezTo>
                  <a:cubicBezTo>
                    <a:pt x="11" y="533"/>
                    <a:pt x="0" y="479"/>
                    <a:pt x="0" y="423"/>
                  </a:cubicBezTo>
                  <a:cubicBezTo>
                    <a:pt x="0" y="189"/>
                    <a:pt x="190" y="0"/>
                    <a:pt x="423" y="0"/>
                  </a:cubicBezTo>
                  <a:cubicBezTo>
                    <a:pt x="657" y="0"/>
                    <a:pt x="847" y="189"/>
                    <a:pt x="847" y="4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218E7773-2EB2-4CA1-92F2-8DB090284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294" y="399818"/>
              <a:ext cx="1926945" cy="1680797"/>
            </a:xfrm>
            <a:custGeom>
              <a:avLst/>
              <a:gdLst>
                <a:gd name="T0" fmla="*/ 967 w 993"/>
                <a:gd name="T1" fmla="*/ 656 h 867"/>
                <a:gd name="T2" fmla="*/ 967 w 993"/>
                <a:gd name="T3" fmla="*/ 655 h 867"/>
                <a:gd name="T4" fmla="*/ 967 w 993"/>
                <a:gd name="T5" fmla="*/ 655 h 867"/>
                <a:gd name="T6" fmla="*/ 993 w 993"/>
                <a:gd name="T7" fmla="*/ 496 h 867"/>
                <a:gd name="T8" fmla="*/ 496 w 993"/>
                <a:gd name="T9" fmla="*/ 0 h 867"/>
                <a:gd name="T10" fmla="*/ 0 w 993"/>
                <a:gd name="T11" fmla="*/ 496 h 867"/>
                <a:gd name="T12" fmla="*/ 26 w 993"/>
                <a:gd name="T13" fmla="*/ 655 h 867"/>
                <a:gd name="T14" fmla="*/ 26 w 993"/>
                <a:gd name="T15" fmla="*/ 655 h 867"/>
                <a:gd name="T16" fmla="*/ 26 w 993"/>
                <a:gd name="T17" fmla="*/ 656 h 867"/>
                <a:gd name="T18" fmla="*/ 31 w 993"/>
                <a:gd name="T19" fmla="*/ 669 h 867"/>
                <a:gd name="T20" fmla="*/ 31 w 993"/>
                <a:gd name="T21" fmla="*/ 669 h 867"/>
                <a:gd name="T22" fmla="*/ 36 w 993"/>
                <a:gd name="T23" fmla="*/ 682 h 867"/>
                <a:gd name="T24" fmla="*/ 80 w 993"/>
                <a:gd name="T25" fmla="*/ 767 h 867"/>
                <a:gd name="T26" fmla="*/ 91 w 993"/>
                <a:gd name="T27" fmla="*/ 783 h 867"/>
                <a:gd name="T28" fmla="*/ 108 w 993"/>
                <a:gd name="T29" fmla="*/ 806 h 867"/>
                <a:gd name="T30" fmla="*/ 126 w 993"/>
                <a:gd name="T31" fmla="*/ 828 h 867"/>
                <a:gd name="T32" fmla="*/ 133 w 993"/>
                <a:gd name="T33" fmla="*/ 835 h 867"/>
                <a:gd name="T34" fmla="*/ 133 w 993"/>
                <a:gd name="T35" fmla="*/ 835 h 867"/>
                <a:gd name="T36" fmla="*/ 146 w 993"/>
                <a:gd name="T37" fmla="*/ 848 h 867"/>
                <a:gd name="T38" fmla="*/ 153 w 993"/>
                <a:gd name="T39" fmla="*/ 855 h 867"/>
                <a:gd name="T40" fmla="*/ 158 w 993"/>
                <a:gd name="T41" fmla="*/ 860 h 867"/>
                <a:gd name="T42" fmla="*/ 160 w 993"/>
                <a:gd name="T43" fmla="*/ 861 h 867"/>
                <a:gd name="T44" fmla="*/ 166 w 993"/>
                <a:gd name="T45" fmla="*/ 867 h 867"/>
                <a:gd name="T46" fmla="*/ 827 w 993"/>
                <a:gd name="T47" fmla="*/ 867 h 867"/>
                <a:gd name="T48" fmla="*/ 840 w 993"/>
                <a:gd name="T49" fmla="*/ 855 h 867"/>
                <a:gd name="T50" fmla="*/ 846 w 993"/>
                <a:gd name="T51" fmla="*/ 849 h 867"/>
                <a:gd name="T52" fmla="*/ 860 w 993"/>
                <a:gd name="T53" fmla="*/ 834 h 867"/>
                <a:gd name="T54" fmla="*/ 866 w 993"/>
                <a:gd name="T55" fmla="*/ 828 h 867"/>
                <a:gd name="T56" fmla="*/ 873 w 993"/>
                <a:gd name="T57" fmla="*/ 820 h 867"/>
                <a:gd name="T58" fmla="*/ 878 w 993"/>
                <a:gd name="T59" fmla="*/ 814 h 867"/>
                <a:gd name="T60" fmla="*/ 881 w 993"/>
                <a:gd name="T61" fmla="*/ 811 h 867"/>
                <a:gd name="T62" fmla="*/ 885 w 993"/>
                <a:gd name="T63" fmla="*/ 806 h 867"/>
                <a:gd name="T64" fmla="*/ 897 w 993"/>
                <a:gd name="T65" fmla="*/ 790 h 867"/>
                <a:gd name="T66" fmla="*/ 901 w 993"/>
                <a:gd name="T67" fmla="*/ 784 h 867"/>
                <a:gd name="T68" fmla="*/ 902 w 993"/>
                <a:gd name="T69" fmla="*/ 783 h 867"/>
                <a:gd name="T70" fmla="*/ 907 w 993"/>
                <a:gd name="T71" fmla="*/ 775 h 867"/>
                <a:gd name="T72" fmla="*/ 913 w 993"/>
                <a:gd name="T73" fmla="*/ 767 h 867"/>
                <a:gd name="T74" fmla="*/ 923 w 993"/>
                <a:gd name="T75" fmla="*/ 751 h 867"/>
                <a:gd name="T76" fmla="*/ 928 w 993"/>
                <a:gd name="T77" fmla="*/ 743 h 867"/>
                <a:gd name="T78" fmla="*/ 932 w 993"/>
                <a:gd name="T79" fmla="*/ 735 h 867"/>
                <a:gd name="T80" fmla="*/ 946 w 993"/>
                <a:gd name="T81" fmla="*/ 708 h 867"/>
                <a:gd name="T82" fmla="*/ 949 w 993"/>
                <a:gd name="T83" fmla="*/ 701 h 867"/>
                <a:gd name="T84" fmla="*/ 950 w 993"/>
                <a:gd name="T85" fmla="*/ 700 h 867"/>
                <a:gd name="T86" fmla="*/ 953 w 993"/>
                <a:gd name="T87" fmla="*/ 691 h 867"/>
                <a:gd name="T88" fmla="*/ 957 w 993"/>
                <a:gd name="T89" fmla="*/ 682 h 867"/>
                <a:gd name="T90" fmla="*/ 962 w 993"/>
                <a:gd name="T91" fmla="*/ 669 h 867"/>
                <a:gd name="T92" fmla="*/ 962 w 993"/>
                <a:gd name="T93" fmla="*/ 669 h 867"/>
                <a:gd name="T94" fmla="*/ 967 w 993"/>
                <a:gd name="T95" fmla="*/ 656 h 867"/>
                <a:gd name="T96" fmla="*/ 104 w 993"/>
                <a:gd name="T97" fmla="*/ 655 h 867"/>
                <a:gd name="T98" fmla="*/ 73 w 993"/>
                <a:gd name="T99" fmla="*/ 496 h 867"/>
                <a:gd name="T100" fmla="*/ 496 w 993"/>
                <a:gd name="T101" fmla="*/ 73 h 867"/>
                <a:gd name="T102" fmla="*/ 920 w 993"/>
                <a:gd name="T103" fmla="*/ 496 h 867"/>
                <a:gd name="T104" fmla="*/ 889 w 993"/>
                <a:gd name="T105" fmla="*/ 655 h 867"/>
                <a:gd name="T106" fmla="*/ 104 w 993"/>
                <a:gd name="T107" fmla="*/ 655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93" h="867">
                  <a:moveTo>
                    <a:pt x="967" y="656"/>
                  </a:moveTo>
                  <a:cubicBezTo>
                    <a:pt x="967" y="656"/>
                    <a:pt x="967" y="655"/>
                    <a:pt x="967" y="655"/>
                  </a:cubicBezTo>
                  <a:cubicBezTo>
                    <a:pt x="967" y="655"/>
                    <a:pt x="967" y="655"/>
                    <a:pt x="967" y="655"/>
                  </a:cubicBezTo>
                  <a:cubicBezTo>
                    <a:pt x="984" y="605"/>
                    <a:pt x="993" y="552"/>
                    <a:pt x="993" y="496"/>
                  </a:cubicBezTo>
                  <a:cubicBezTo>
                    <a:pt x="993" y="222"/>
                    <a:pt x="771" y="0"/>
                    <a:pt x="496" y="0"/>
                  </a:cubicBezTo>
                  <a:cubicBezTo>
                    <a:pt x="222" y="0"/>
                    <a:pt x="0" y="222"/>
                    <a:pt x="0" y="496"/>
                  </a:cubicBezTo>
                  <a:cubicBezTo>
                    <a:pt x="0" y="552"/>
                    <a:pt x="9" y="605"/>
                    <a:pt x="26" y="655"/>
                  </a:cubicBezTo>
                  <a:cubicBezTo>
                    <a:pt x="26" y="655"/>
                    <a:pt x="26" y="655"/>
                    <a:pt x="26" y="655"/>
                  </a:cubicBezTo>
                  <a:cubicBezTo>
                    <a:pt x="26" y="655"/>
                    <a:pt x="26" y="656"/>
                    <a:pt x="26" y="656"/>
                  </a:cubicBezTo>
                  <a:cubicBezTo>
                    <a:pt x="27" y="660"/>
                    <a:pt x="29" y="664"/>
                    <a:pt x="31" y="669"/>
                  </a:cubicBezTo>
                  <a:cubicBezTo>
                    <a:pt x="31" y="669"/>
                    <a:pt x="31" y="669"/>
                    <a:pt x="31" y="669"/>
                  </a:cubicBezTo>
                  <a:cubicBezTo>
                    <a:pt x="32" y="673"/>
                    <a:pt x="34" y="678"/>
                    <a:pt x="36" y="682"/>
                  </a:cubicBezTo>
                  <a:cubicBezTo>
                    <a:pt x="48" y="712"/>
                    <a:pt x="63" y="740"/>
                    <a:pt x="80" y="767"/>
                  </a:cubicBezTo>
                  <a:cubicBezTo>
                    <a:pt x="84" y="772"/>
                    <a:pt x="87" y="778"/>
                    <a:pt x="91" y="783"/>
                  </a:cubicBezTo>
                  <a:cubicBezTo>
                    <a:pt x="96" y="791"/>
                    <a:pt x="102" y="798"/>
                    <a:pt x="108" y="806"/>
                  </a:cubicBezTo>
                  <a:cubicBezTo>
                    <a:pt x="114" y="813"/>
                    <a:pt x="120" y="820"/>
                    <a:pt x="126" y="828"/>
                  </a:cubicBezTo>
                  <a:cubicBezTo>
                    <a:pt x="129" y="830"/>
                    <a:pt x="131" y="832"/>
                    <a:pt x="133" y="835"/>
                  </a:cubicBezTo>
                  <a:cubicBezTo>
                    <a:pt x="133" y="835"/>
                    <a:pt x="133" y="835"/>
                    <a:pt x="133" y="835"/>
                  </a:cubicBezTo>
                  <a:cubicBezTo>
                    <a:pt x="137" y="839"/>
                    <a:pt x="142" y="844"/>
                    <a:pt x="146" y="848"/>
                  </a:cubicBezTo>
                  <a:cubicBezTo>
                    <a:pt x="148" y="850"/>
                    <a:pt x="151" y="853"/>
                    <a:pt x="153" y="855"/>
                  </a:cubicBezTo>
                  <a:cubicBezTo>
                    <a:pt x="155" y="857"/>
                    <a:pt x="156" y="858"/>
                    <a:pt x="158" y="860"/>
                  </a:cubicBezTo>
                  <a:cubicBezTo>
                    <a:pt x="159" y="860"/>
                    <a:pt x="159" y="861"/>
                    <a:pt x="160" y="861"/>
                  </a:cubicBezTo>
                  <a:cubicBezTo>
                    <a:pt x="162" y="863"/>
                    <a:pt x="164" y="865"/>
                    <a:pt x="166" y="867"/>
                  </a:cubicBezTo>
                  <a:cubicBezTo>
                    <a:pt x="827" y="867"/>
                    <a:pt x="827" y="867"/>
                    <a:pt x="827" y="867"/>
                  </a:cubicBezTo>
                  <a:cubicBezTo>
                    <a:pt x="831" y="863"/>
                    <a:pt x="836" y="859"/>
                    <a:pt x="840" y="855"/>
                  </a:cubicBezTo>
                  <a:cubicBezTo>
                    <a:pt x="842" y="853"/>
                    <a:pt x="844" y="851"/>
                    <a:pt x="846" y="849"/>
                  </a:cubicBezTo>
                  <a:cubicBezTo>
                    <a:pt x="851" y="844"/>
                    <a:pt x="856" y="839"/>
                    <a:pt x="860" y="834"/>
                  </a:cubicBezTo>
                  <a:cubicBezTo>
                    <a:pt x="862" y="832"/>
                    <a:pt x="864" y="830"/>
                    <a:pt x="866" y="828"/>
                  </a:cubicBezTo>
                  <a:cubicBezTo>
                    <a:pt x="868" y="825"/>
                    <a:pt x="871" y="823"/>
                    <a:pt x="873" y="820"/>
                  </a:cubicBezTo>
                  <a:cubicBezTo>
                    <a:pt x="874" y="818"/>
                    <a:pt x="876" y="816"/>
                    <a:pt x="878" y="814"/>
                  </a:cubicBezTo>
                  <a:cubicBezTo>
                    <a:pt x="879" y="813"/>
                    <a:pt x="880" y="812"/>
                    <a:pt x="881" y="811"/>
                  </a:cubicBezTo>
                  <a:cubicBezTo>
                    <a:pt x="882" y="809"/>
                    <a:pt x="883" y="807"/>
                    <a:pt x="885" y="806"/>
                  </a:cubicBezTo>
                  <a:cubicBezTo>
                    <a:pt x="889" y="801"/>
                    <a:pt x="893" y="796"/>
                    <a:pt x="897" y="790"/>
                  </a:cubicBezTo>
                  <a:cubicBezTo>
                    <a:pt x="898" y="788"/>
                    <a:pt x="900" y="786"/>
                    <a:pt x="901" y="784"/>
                  </a:cubicBezTo>
                  <a:cubicBezTo>
                    <a:pt x="902" y="783"/>
                    <a:pt x="902" y="783"/>
                    <a:pt x="902" y="783"/>
                  </a:cubicBezTo>
                  <a:cubicBezTo>
                    <a:pt x="904" y="780"/>
                    <a:pt x="906" y="778"/>
                    <a:pt x="907" y="775"/>
                  </a:cubicBezTo>
                  <a:cubicBezTo>
                    <a:pt x="909" y="772"/>
                    <a:pt x="911" y="770"/>
                    <a:pt x="913" y="767"/>
                  </a:cubicBezTo>
                  <a:cubicBezTo>
                    <a:pt x="916" y="762"/>
                    <a:pt x="920" y="756"/>
                    <a:pt x="923" y="751"/>
                  </a:cubicBezTo>
                  <a:cubicBezTo>
                    <a:pt x="924" y="748"/>
                    <a:pt x="926" y="745"/>
                    <a:pt x="928" y="743"/>
                  </a:cubicBezTo>
                  <a:cubicBezTo>
                    <a:pt x="929" y="740"/>
                    <a:pt x="931" y="737"/>
                    <a:pt x="932" y="735"/>
                  </a:cubicBezTo>
                  <a:cubicBezTo>
                    <a:pt x="937" y="726"/>
                    <a:pt x="941" y="717"/>
                    <a:pt x="946" y="708"/>
                  </a:cubicBezTo>
                  <a:cubicBezTo>
                    <a:pt x="947" y="706"/>
                    <a:pt x="948" y="703"/>
                    <a:pt x="949" y="701"/>
                  </a:cubicBezTo>
                  <a:cubicBezTo>
                    <a:pt x="949" y="700"/>
                    <a:pt x="949" y="700"/>
                    <a:pt x="950" y="700"/>
                  </a:cubicBezTo>
                  <a:cubicBezTo>
                    <a:pt x="951" y="697"/>
                    <a:pt x="952" y="694"/>
                    <a:pt x="953" y="691"/>
                  </a:cubicBezTo>
                  <a:cubicBezTo>
                    <a:pt x="955" y="688"/>
                    <a:pt x="956" y="685"/>
                    <a:pt x="957" y="682"/>
                  </a:cubicBezTo>
                  <a:cubicBezTo>
                    <a:pt x="959" y="678"/>
                    <a:pt x="961" y="673"/>
                    <a:pt x="962" y="669"/>
                  </a:cubicBezTo>
                  <a:cubicBezTo>
                    <a:pt x="962" y="669"/>
                    <a:pt x="962" y="669"/>
                    <a:pt x="962" y="669"/>
                  </a:cubicBezTo>
                  <a:cubicBezTo>
                    <a:pt x="964" y="664"/>
                    <a:pt x="965" y="660"/>
                    <a:pt x="967" y="656"/>
                  </a:cubicBezTo>
                  <a:close/>
                  <a:moveTo>
                    <a:pt x="104" y="655"/>
                  </a:moveTo>
                  <a:cubicBezTo>
                    <a:pt x="84" y="606"/>
                    <a:pt x="73" y="552"/>
                    <a:pt x="73" y="496"/>
                  </a:cubicBezTo>
                  <a:cubicBezTo>
                    <a:pt x="73" y="262"/>
                    <a:pt x="263" y="73"/>
                    <a:pt x="496" y="73"/>
                  </a:cubicBezTo>
                  <a:cubicBezTo>
                    <a:pt x="730" y="73"/>
                    <a:pt x="920" y="262"/>
                    <a:pt x="920" y="496"/>
                  </a:cubicBezTo>
                  <a:cubicBezTo>
                    <a:pt x="920" y="552"/>
                    <a:pt x="909" y="606"/>
                    <a:pt x="889" y="655"/>
                  </a:cubicBezTo>
                  <a:lnTo>
                    <a:pt x="104" y="655"/>
                  </a:lnTo>
                  <a:close/>
                </a:path>
              </a:pathLst>
            </a:custGeom>
            <a:solidFill>
              <a:srgbClr val="FF8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79E55486-9765-46F7-8EB4-23EC4A891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327" y="1722210"/>
              <a:ext cx="85482" cy="164784"/>
            </a:xfrm>
            <a:custGeom>
              <a:avLst/>
              <a:gdLst>
                <a:gd name="T0" fmla="*/ 0 w 44"/>
                <a:gd name="T1" fmla="*/ 0 h 85"/>
                <a:gd name="T2" fmla="*/ 44 w 44"/>
                <a:gd name="T3" fmla="*/ 85 h 85"/>
                <a:gd name="T4" fmla="*/ 0 w 4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85">
                  <a:moveTo>
                    <a:pt x="0" y="0"/>
                  </a:moveTo>
                  <a:cubicBezTo>
                    <a:pt x="12" y="30"/>
                    <a:pt x="27" y="58"/>
                    <a:pt x="44" y="85"/>
                  </a:cubicBezTo>
                  <a:cubicBezTo>
                    <a:pt x="27" y="58"/>
                    <a:pt x="12" y="30"/>
                    <a:pt x="0" y="0"/>
                  </a:cubicBezTo>
                  <a:close/>
                </a:path>
              </a:pathLst>
            </a:custGeom>
            <a:solidFill>
              <a:srgbClr val="ED46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B614367A-7A02-4F06-B36A-32F4BDDD0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809" y="1886994"/>
              <a:ext cx="20598" cy="30897"/>
            </a:xfrm>
            <a:custGeom>
              <a:avLst/>
              <a:gdLst>
                <a:gd name="T0" fmla="*/ 0 w 11"/>
                <a:gd name="T1" fmla="*/ 0 h 16"/>
                <a:gd name="T2" fmla="*/ 11 w 11"/>
                <a:gd name="T3" fmla="*/ 16 h 16"/>
                <a:gd name="T4" fmla="*/ 0 w 1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6">
                  <a:moveTo>
                    <a:pt x="0" y="0"/>
                  </a:moveTo>
                  <a:cubicBezTo>
                    <a:pt x="4" y="5"/>
                    <a:pt x="7" y="11"/>
                    <a:pt x="11" y="16"/>
                  </a:cubicBezTo>
                  <a:cubicBezTo>
                    <a:pt x="7" y="11"/>
                    <a:pt x="4" y="5"/>
                    <a:pt x="0" y="0"/>
                  </a:cubicBezTo>
                  <a:close/>
                </a:path>
              </a:pathLst>
            </a:custGeom>
            <a:solidFill>
              <a:srgbClr val="ED46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B472B8DF-8319-4AD4-81A1-1D3C4D982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407" y="1917891"/>
              <a:ext cx="32957" cy="44286"/>
            </a:xfrm>
            <a:custGeom>
              <a:avLst/>
              <a:gdLst>
                <a:gd name="T0" fmla="*/ 0 w 17"/>
                <a:gd name="T1" fmla="*/ 0 h 23"/>
                <a:gd name="T2" fmla="*/ 17 w 17"/>
                <a:gd name="T3" fmla="*/ 23 h 23"/>
                <a:gd name="T4" fmla="*/ 0 w 17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23">
                  <a:moveTo>
                    <a:pt x="0" y="0"/>
                  </a:moveTo>
                  <a:cubicBezTo>
                    <a:pt x="5" y="8"/>
                    <a:pt x="11" y="15"/>
                    <a:pt x="17" y="23"/>
                  </a:cubicBezTo>
                  <a:cubicBezTo>
                    <a:pt x="11" y="15"/>
                    <a:pt x="5" y="8"/>
                    <a:pt x="0" y="0"/>
                  </a:cubicBezTo>
                  <a:close/>
                </a:path>
              </a:pathLst>
            </a:custGeom>
            <a:solidFill>
              <a:srgbClr val="ED46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4C064378-28F0-448E-B377-8D0FBDD57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64" y="1962177"/>
              <a:ext cx="35017" cy="43256"/>
            </a:xfrm>
            <a:custGeom>
              <a:avLst/>
              <a:gdLst>
                <a:gd name="T0" fmla="*/ 0 w 18"/>
                <a:gd name="T1" fmla="*/ 0 h 22"/>
                <a:gd name="T2" fmla="*/ 18 w 18"/>
                <a:gd name="T3" fmla="*/ 22 h 22"/>
                <a:gd name="T4" fmla="*/ 0 w 1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2">
                  <a:moveTo>
                    <a:pt x="0" y="0"/>
                  </a:moveTo>
                  <a:cubicBezTo>
                    <a:pt x="6" y="7"/>
                    <a:pt x="12" y="14"/>
                    <a:pt x="18" y="22"/>
                  </a:cubicBezTo>
                  <a:cubicBezTo>
                    <a:pt x="12" y="14"/>
                    <a:pt x="6" y="7"/>
                    <a:pt x="0" y="0"/>
                  </a:cubicBezTo>
                  <a:close/>
                </a:path>
              </a:pathLst>
            </a:custGeom>
            <a:solidFill>
              <a:srgbClr val="ED46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0">
              <a:extLst>
                <a:ext uri="{FF2B5EF4-FFF2-40B4-BE49-F238E27FC236}">
                  <a16:creationId xmlns:a16="http://schemas.microsoft.com/office/drawing/2014/main" id="{C5AE5540-0561-4BA3-8C7E-75CD7171E984}"/>
                </a:ext>
              </a:extLst>
            </p:cNvPr>
            <p:cNvSpPr>
              <a:spLocks/>
            </p:cNvSpPr>
            <p:nvPr/>
          </p:nvSpPr>
          <p:spPr bwMode="auto">
            <a:xfrm rot="191001">
              <a:off x="1619883" y="932345"/>
              <a:ext cx="531430" cy="533488"/>
            </a:xfrm>
            <a:custGeom>
              <a:avLst/>
              <a:gdLst>
                <a:gd name="T0" fmla="*/ 516 w 516"/>
                <a:gd name="T1" fmla="*/ 0 h 518"/>
                <a:gd name="T2" fmla="*/ 113 w 516"/>
                <a:gd name="T3" fmla="*/ 518 h 518"/>
                <a:gd name="T4" fmla="*/ 0 w 516"/>
                <a:gd name="T5" fmla="*/ 403 h 518"/>
                <a:gd name="T6" fmla="*/ 516 w 516"/>
                <a:gd name="T7" fmla="*/ 0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6" h="518">
                  <a:moveTo>
                    <a:pt x="516" y="0"/>
                  </a:moveTo>
                  <a:lnTo>
                    <a:pt x="113" y="518"/>
                  </a:lnTo>
                  <a:lnTo>
                    <a:pt x="0" y="403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rgbClr val="FF8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31">
              <a:extLst>
                <a:ext uri="{FF2B5EF4-FFF2-40B4-BE49-F238E27FC236}">
                  <a16:creationId xmlns:a16="http://schemas.microsoft.com/office/drawing/2014/main" id="{37995D3D-4154-4CD9-A3E4-0C1F084E8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3693" y="1322609"/>
              <a:ext cx="246147" cy="246146"/>
            </a:xfrm>
            <a:prstGeom prst="ellipse">
              <a:avLst/>
            </a:prstGeom>
            <a:solidFill>
              <a:srgbClr val="FF8100"/>
            </a:solidFill>
            <a:ln w="2381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9C97924-88F2-44F7-9725-3732C11F077F}"/>
                </a:ext>
              </a:extLst>
            </p:cNvPr>
            <p:cNvSpPr txBox="1"/>
            <p:nvPr/>
          </p:nvSpPr>
          <p:spPr>
            <a:xfrm>
              <a:off x="920592" y="1692336"/>
              <a:ext cx="135234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N" sz="1200" b="1" dirty="0">
                  <a:solidFill>
                    <a:schemeClr val="bg1"/>
                  </a:solidFill>
                  <a:cs typeface="Arial" pitchFamily="34" charset="0"/>
                </a:rPr>
                <a:t>Help Arrived in</a:t>
              </a:r>
            </a:p>
            <a:p>
              <a:pPr algn="ctr"/>
              <a:r>
                <a:rPr lang="en-IN" sz="1200" b="1" dirty="0">
                  <a:solidFill>
                    <a:schemeClr val="bg1"/>
                  </a:solidFill>
                  <a:cs typeface="Arial" pitchFamily="34" charset="0"/>
                </a:rPr>
                <a:t>10 Minutes or Less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2DB7051-912E-4B40-8108-25A55B73C065}"/>
                </a:ext>
              </a:extLst>
            </p:cNvPr>
            <p:cNvSpPr txBox="1"/>
            <p:nvPr/>
          </p:nvSpPr>
          <p:spPr>
            <a:xfrm>
              <a:off x="809407" y="1503212"/>
              <a:ext cx="24323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N" sz="900" b="1" dirty="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1C6B4DD-ED0D-483D-9216-52D452721D17}"/>
                </a:ext>
              </a:extLst>
            </p:cNvPr>
            <p:cNvSpPr txBox="1"/>
            <p:nvPr/>
          </p:nvSpPr>
          <p:spPr>
            <a:xfrm>
              <a:off x="2075079" y="1503212"/>
              <a:ext cx="26081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IN" sz="900" b="1" dirty="0">
                  <a:solidFill>
                    <a:srgbClr val="000000"/>
                  </a:solidFill>
                  <a:cs typeface="Arial" pitchFamily="34" charset="0"/>
                </a:rPr>
                <a:t>100%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05630" y="2354163"/>
            <a:ext cx="1545882" cy="891894"/>
            <a:chOff x="959545" y="2732239"/>
            <a:chExt cx="1545882" cy="891894"/>
          </a:xfrm>
        </p:grpSpPr>
        <p:sp>
          <p:nvSpPr>
            <p:cNvPr id="92" name="Freeform 32">
              <a:extLst>
                <a:ext uri="{FF2B5EF4-FFF2-40B4-BE49-F238E27FC236}">
                  <a16:creationId xmlns:a16="http://schemas.microsoft.com/office/drawing/2014/main" id="{58C0A1B7-E526-4D4C-98B3-79BA9DAAA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0675" y="2732239"/>
              <a:ext cx="236877" cy="133887"/>
            </a:xfrm>
            <a:custGeom>
              <a:avLst/>
              <a:gdLst>
                <a:gd name="T0" fmla="*/ 18 w 122"/>
                <a:gd name="T1" fmla="*/ 69 h 69"/>
                <a:gd name="T2" fmla="*/ 122 w 122"/>
                <a:gd name="T3" fmla="*/ 50 h 69"/>
                <a:gd name="T4" fmla="*/ 122 w 122"/>
                <a:gd name="T5" fmla="*/ 0 h 69"/>
                <a:gd name="T6" fmla="*/ 0 w 122"/>
                <a:gd name="T7" fmla="*/ 21 h 69"/>
                <a:gd name="T8" fmla="*/ 18 w 122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69">
                  <a:moveTo>
                    <a:pt x="18" y="69"/>
                  </a:moveTo>
                  <a:cubicBezTo>
                    <a:pt x="50" y="57"/>
                    <a:pt x="85" y="51"/>
                    <a:pt x="122" y="5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80" y="1"/>
                    <a:pt x="39" y="8"/>
                    <a:pt x="0" y="21"/>
                  </a:cubicBezTo>
                  <a:lnTo>
                    <a:pt x="18" y="69"/>
                  </a:lnTo>
                  <a:close/>
                </a:path>
              </a:pathLst>
            </a:custGeom>
            <a:solidFill>
              <a:srgbClr val="00A15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33">
              <a:extLst>
                <a:ext uri="{FF2B5EF4-FFF2-40B4-BE49-F238E27FC236}">
                  <a16:creationId xmlns:a16="http://schemas.microsoft.com/office/drawing/2014/main" id="{9313C857-EDFF-499E-BC60-EE2BD5B30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419" y="2732239"/>
              <a:ext cx="235848" cy="133887"/>
            </a:xfrm>
            <a:custGeom>
              <a:avLst/>
              <a:gdLst>
                <a:gd name="T0" fmla="*/ 0 w 122"/>
                <a:gd name="T1" fmla="*/ 0 h 69"/>
                <a:gd name="T2" fmla="*/ 0 w 122"/>
                <a:gd name="T3" fmla="*/ 50 h 69"/>
                <a:gd name="T4" fmla="*/ 104 w 122"/>
                <a:gd name="T5" fmla="*/ 69 h 69"/>
                <a:gd name="T6" fmla="*/ 122 w 122"/>
                <a:gd name="T7" fmla="*/ 21 h 69"/>
                <a:gd name="T8" fmla="*/ 0 w 122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69">
                  <a:moveTo>
                    <a:pt x="0" y="0"/>
                  </a:moveTo>
                  <a:cubicBezTo>
                    <a:pt x="0" y="50"/>
                    <a:pt x="0" y="50"/>
                    <a:pt x="0" y="50"/>
                  </a:cubicBezTo>
                  <a:cubicBezTo>
                    <a:pt x="36" y="51"/>
                    <a:pt x="71" y="57"/>
                    <a:pt x="104" y="69"/>
                  </a:cubicBezTo>
                  <a:cubicBezTo>
                    <a:pt x="122" y="21"/>
                    <a:pt x="122" y="21"/>
                    <a:pt x="122" y="21"/>
                  </a:cubicBezTo>
                  <a:cubicBezTo>
                    <a:pt x="82" y="8"/>
                    <a:pt x="42" y="1"/>
                    <a:pt x="0" y="0"/>
                  </a:cubicBezTo>
                  <a:close/>
                </a:path>
              </a:pathLst>
            </a:custGeom>
            <a:solidFill>
              <a:srgbClr val="00A15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34">
              <a:extLst>
                <a:ext uri="{FF2B5EF4-FFF2-40B4-BE49-F238E27FC236}">
                  <a16:creationId xmlns:a16="http://schemas.microsoft.com/office/drawing/2014/main" id="{162BBF31-2CD1-4F3A-930D-6FF6AC7C8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8117" y="2782705"/>
              <a:ext cx="239967" cy="195681"/>
            </a:xfrm>
            <a:custGeom>
              <a:avLst/>
              <a:gdLst>
                <a:gd name="T0" fmla="*/ 0 w 124"/>
                <a:gd name="T1" fmla="*/ 48 h 101"/>
                <a:gd name="T2" fmla="*/ 91 w 124"/>
                <a:gd name="T3" fmla="*/ 101 h 101"/>
                <a:gd name="T4" fmla="*/ 124 w 124"/>
                <a:gd name="T5" fmla="*/ 62 h 101"/>
                <a:gd name="T6" fmla="*/ 28 w 124"/>
                <a:gd name="T7" fmla="*/ 5 h 101"/>
                <a:gd name="T8" fmla="*/ 17 w 124"/>
                <a:gd name="T9" fmla="*/ 0 h 101"/>
                <a:gd name="T10" fmla="*/ 0 w 124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101">
                  <a:moveTo>
                    <a:pt x="0" y="48"/>
                  </a:moveTo>
                  <a:cubicBezTo>
                    <a:pt x="33" y="61"/>
                    <a:pt x="64" y="79"/>
                    <a:pt x="91" y="101"/>
                  </a:cubicBezTo>
                  <a:cubicBezTo>
                    <a:pt x="124" y="62"/>
                    <a:pt x="124" y="62"/>
                    <a:pt x="124" y="62"/>
                  </a:cubicBezTo>
                  <a:cubicBezTo>
                    <a:pt x="95" y="39"/>
                    <a:pt x="63" y="20"/>
                    <a:pt x="28" y="5"/>
                  </a:cubicBezTo>
                  <a:cubicBezTo>
                    <a:pt x="25" y="3"/>
                    <a:pt x="21" y="2"/>
                    <a:pt x="17" y="0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00A15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35">
              <a:extLst>
                <a:ext uri="{FF2B5EF4-FFF2-40B4-BE49-F238E27FC236}">
                  <a16:creationId xmlns:a16="http://schemas.microsoft.com/office/drawing/2014/main" id="{42543A3B-5F23-41A6-A5DE-C742CE2F7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7917" y="2922771"/>
              <a:ext cx="217309" cy="232757"/>
            </a:xfrm>
            <a:custGeom>
              <a:avLst/>
              <a:gdLst>
                <a:gd name="T0" fmla="*/ 0 w 112"/>
                <a:gd name="T1" fmla="*/ 39 h 120"/>
                <a:gd name="T2" fmla="*/ 68 w 112"/>
                <a:gd name="T3" fmla="*/ 120 h 120"/>
                <a:gd name="T4" fmla="*/ 112 w 112"/>
                <a:gd name="T5" fmla="*/ 94 h 120"/>
                <a:gd name="T6" fmla="*/ 52 w 112"/>
                <a:gd name="T7" fmla="*/ 18 h 120"/>
                <a:gd name="T8" fmla="*/ 32 w 112"/>
                <a:gd name="T9" fmla="*/ 0 h 120"/>
                <a:gd name="T10" fmla="*/ 0 w 112"/>
                <a:gd name="T11" fmla="*/ 3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20">
                  <a:moveTo>
                    <a:pt x="0" y="39"/>
                  </a:moveTo>
                  <a:cubicBezTo>
                    <a:pt x="26" y="62"/>
                    <a:pt x="49" y="89"/>
                    <a:pt x="68" y="120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95" y="67"/>
                    <a:pt x="75" y="41"/>
                    <a:pt x="52" y="18"/>
                  </a:cubicBezTo>
                  <a:cubicBezTo>
                    <a:pt x="46" y="12"/>
                    <a:pt x="39" y="6"/>
                    <a:pt x="32" y="0"/>
                  </a:cubicBezTo>
                  <a:lnTo>
                    <a:pt x="0" y="39"/>
                  </a:lnTo>
                  <a:close/>
                </a:path>
              </a:pathLst>
            </a:custGeom>
            <a:solidFill>
              <a:srgbClr val="00A15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36">
              <a:extLst>
                <a:ext uri="{FF2B5EF4-FFF2-40B4-BE49-F238E27FC236}">
                  <a16:creationId xmlns:a16="http://schemas.microsoft.com/office/drawing/2014/main" id="{C6362091-B639-4D5E-A824-7926AD3E5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347" y="3384166"/>
              <a:ext cx="106080" cy="239967"/>
            </a:xfrm>
            <a:custGeom>
              <a:avLst/>
              <a:gdLst>
                <a:gd name="T0" fmla="*/ 50 w 55"/>
                <a:gd name="T1" fmla="*/ 124 h 124"/>
                <a:gd name="T2" fmla="*/ 55 w 55"/>
                <a:gd name="T3" fmla="*/ 62 h 124"/>
                <a:gd name="T4" fmla="*/ 50 w 55"/>
                <a:gd name="T5" fmla="*/ 0 h 124"/>
                <a:gd name="T6" fmla="*/ 0 w 55"/>
                <a:gd name="T7" fmla="*/ 9 h 124"/>
                <a:gd name="T8" fmla="*/ 4 w 55"/>
                <a:gd name="T9" fmla="*/ 62 h 124"/>
                <a:gd name="T10" fmla="*/ 0 w 55"/>
                <a:gd name="T11" fmla="*/ 115 h 124"/>
                <a:gd name="T12" fmla="*/ 50 w 55"/>
                <a:gd name="T1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124">
                  <a:moveTo>
                    <a:pt x="50" y="124"/>
                  </a:moveTo>
                  <a:cubicBezTo>
                    <a:pt x="53" y="104"/>
                    <a:pt x="55" y="83"/>
                    <a:pt x="55" y="62"/>
                  </a:cubicBezTo>
                  <a:cubicBezTo>
                    <a:pt x="55" y="41"/>
                    <a:pt x="53" y="21"/>
                    <a:pt x="5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26"/>
                    <a:pt x="4" y="44"/>
                    <a:pt x="4" y="62"/>
                  </a:cubicBezTo>
                  <a:cubicBezTo>
                    <a:pt x="4" y="80"/>
                    <a:pt x="3" y="98"/>
                    <a:pt x="0" y="115"/>
                  </a:cubicBezTo>
                  <a:lnTo>
                    <a:pt x="50" y="124"/>
                  </a:lnTo>
                  <a:close/>
                </a:path>
              </a:pathLst>
            </a:custGeom>
            <a:solidFill>
              <a:srgbClr val="00A15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37">
              <a:extLst>
                <a:ext uri="{FF2B5EF4-FFF2-40B4-BE49-F238E27FC236}">
                  <a16:creationId xmlns:a16="http://schemas.microsoft.com/office/drawing/2014/main" id="{1788FCFF-2ADC-4B8A-A13B-82AD43723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3134" y="3131840"/>
              <a:ext cx="166844" cy="240997"/>
            </a:xfrm>
            <a:custGeom>
              <a:avLst/>
              <a:gdLst>
                <a:gd name="T0" fmla="*/ 0 w 86"/>
                <a:gd name="T1" fmla="*/ 25 h 124"/>
                <a:gd name="T2" fmla="*/ 37 w 86"/>
                <a:gd name="T3" fmla="*/ 124 h 124"/>
                <a:gd name="T4" fmla="*/ 86 w 86"/>
                <a:gd name="T5" fmla="*/ 115 h 124"/>
                <a:gd name="T6" fmla="*/ 62 w 86"/>
                <a:gd name="T7" fmla="*/ 37 h 124"/>
                <a:gd name="T8" fmla="*/ 44 w 86"/>
                <a:gd name="T9" fmla="*/ 0 h 124"/>
                <a:gd name="T10" fmla="*/ 0 w 86"/>
                <a:gd name="T11" fmla="*/ 2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124">
                  <a:moveTo>
                    <a:pt x="0" y="25"/>
                  </a:moveTo>
                  <a:cubicBezTo>
                    <a:pt x="17" y="55"/>
                    <a:pt x="30" y="89"/>
                    <a:pt x="37" y="124"/>
                  </a:cubicBezTo>
                  <a:cubicBezTo>
                    <a:pt x="86" y="115"/>
                    <a:pt x="86" y="115"/>
                    <a:pt x="86" y="115"/>
                  </a:cubicBezTo>
                  <a:cubicBezTo>
                    <a:pt x="81" y="89"/>
                    <a:pt x="73" y="62"/>
                    <a:pt x="62" y="37"/>
                  </a:cubicBezTo>
                  <a:cubicBezTo>
                    <a:pt x="57" y="24"/>
                    <a:pt x="51" y="12"/>
                    <a:pt x="44" y="0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00A15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38">
              <a:extLst>
                <a:ext uri="{FF2B5EF4-FFF2-40B4-BE49-F238E27FC236}">
                  <a16:creationId xmlns:a16="http://schemas.microsoft.com/office/drawing/2014/main" id="{7BB94682-CE8A-440E-9C61-4A029628E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5857" y="2782705"/>
              <a:ext cx="240997" cy="195681"/>
            </a:xfrm>
            <a:custGeom>
              <a:avLst/>
              <a:gdLst>
                <a:gd name="T0" fmla="*/ 33 w 124"/>
                <a:gd name="T1" fmla="*/ 101 h 101"/>
                <a:gd name="T2" fmla="*/ 124 w 124"/>
                <a:gd name="T3" fmla="*/ 48 h 101"/>
                <a:gd name="T4" fmla="*/ 107 w 124"/>
                <a:gd name="T5" fmla="*/ 0 h 101"/>
                <a:gd name="T6" fmla="*/ 95 w 124"/>
                <a:gd name="T7" fmla="*/ 5 h 101"/>
                <a:gd name="T8" fmla="*/ 0 w 124"/>
                <a:gd name="T9" fmla="*/ 62 h 101"/>
                <a:gd name="T10" fmla="*/ 33 w 124"/>
                <a:gd name="T11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101">
                  <a:moveTo>
                    <a:pt x="33" y="101"/>
                  </a:moveTo>
                  <a:cubicBezTo>
                    <a:pt x="60" y="79"/>
                    <a:pt x="91" y="61"/>
                    <a:pt x="124" y="48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3" y="2"/>
                    <a:pt x="99" y="3"/>
                    <a:pt x="95" y="5"/>
                  </a:cubicBezTo>
                  <a:cubicBezTo>
                    <a:pt x="61" y="20"/>
                    <a:pt x="29" y="39"/>
                    <a:pt x="0" y="62"/>
                  </a:cubicBezTo>
                  <a:lnTo>
                    <a:pt x="33" y="101"/>
                  </a:lnTo>
                  <a:close/>
                </a:path>
              </a:pathLst>
            </a:custGeom>
            <a:solidFill>
              <a:srgbClr val="00A15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39">
              <a:extLst>
                <a:ext uri="{FF2B5EF4-FFF2-40B4-BE49-F238E27FC236}">
                  <a16:creationId xmlns:a16="http://schemas.microsoft.com/office/drawing/2014/main" id="{DDB2CB4F-2B8A-4446-AB8D-016F1F1F1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933" y="3131840"/>
              <a:ext cx="166844" cy="240997"/>
            </a:xfrm>
            <a:custGeom>
              <a:avLst/>
              <a:gdLst>
                <a:gd name="T0" fmla="*/ 50 w 86"/>
                <a:gd name="T1" fmla="*/ 124 h 124"/>
                <a:gd name="T2" fmla="*/ 86 w 86"/>
                <a:gd name="T3" fmla="*/ 25 h 124"/>
                <a:gd name="T4" fmla="*/ 43 w 86"/>
                <a:gd name="T5" fmla="*/ 0 h 124"/>
                <a:gd name="T6" fmla="*/ 24 w 86"/>
                <a:gd name="T7" fmla="*/ 37 h 124"/>
                <a:gd name="T8" fmla="*/ 0 w 86"/>
                <a:gd name="T9" fmla="*/ 115 h 124"/>
                <a:gd name="T10" fmla="*/ 50 w 86"/>
                <a:gd name="T11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124">
                  <a:moveTo>
                    <a:pt x="50" y="124"/>
                  </a:moveTo>
                  <a:cubicBezTo>
                    <a:pt x="57" y="89"/>
                    <a:pt x="70" y="55"/>
                    <a:pt x="86" y="25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6" y="12"/>
                    <a:pt x="30" y="24"/>
                    <a:pt x="24" y="37"/>
                  </a:cubicBezTo>
                  <a:cubicBezTo>
                    <a:pt x="14" y="62"/>
                    <a:pt x="6" y="89"/>
                    <a:pt x="0" y="115"/>
                  </a:cubicBezTo>
                  <a:lnTo>
                    <a:pt x="50" y="124"/>
                  </a:lnTo>
                  <a:close/>
                </a:path>
              </a:pathLst>
            </a:custGeom>
            <a:solidFill>
              <a:srgbClr val="00A15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40">
              <a:extLst>
                <a:ext uri="{FF2B5EF4-FFF2-40B4-BE49-F238E27FC236}">
                  <a16:creationId xmlns:a16="http://schemas.microsoft.com/office/drawing/2014/main" id="{A2FEAADF-ABFC-4277-AE4D-7C92DA846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545" y="3384166"/>
              <a:ext cx="104020" cy="239967"/>
            </a:xfrm>
            <a:custGeom>
              <a:avLst/>
              <a:gdLst>
                <a:gd name="T0" fmla="*/ 54 w 54"/>
                <a:gd name="T1" fmla="*/ 115 h 124"/>
                <a:gd name="T2" fmla="*/ 50 w 54"/>
                <a:gd name="T3" fmla="*/ 62 h 124"/>
                <a:gd name="T4" fmla="*/ 54 w 54"/>
                <a:gd name="T5" fmla="*/ 9 h 124"/>
                <a:gd name="T6" fmla="*/ 5 w 54"/>
                <a:gd name="T7" fmla="*/ 0 h 124"/>
                <a:gd name="T8" fmla="*/ 0 w 54"/>
                <a:gd name="T9" fmla="*/ 62 h 124"/>
                <a:gd name="T10" fmla="*/ 5 w 54"/>
                <a:gd name="T11" fmla="*/ 124 h 124"/>
                <a:gd name="T12" fmla="*/ 54 w 54"/>
                <a:gd name="T13" fmla="*/ 11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24">
                  <a:moveTo>
                    <a:pt x="54" y="115"/>
                  </a:moveTo>
                  <a:cubicBezTo>
                    <a:pt x="52" y="98"/>
                    <a:pt x="50" y="80"/>
                    <a:pt x="50" y="62"/>
                  </a:cubicBezTo>
                  <a:cubicBezTo>
                    <a:pt x="50" y="44"/>
                    <a:pt x="52" y="26"/>
                    <a:pt x="54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21"/>
                    <a:pt x="0" y="41"/>
                    <a:pt x="0" y="62"/>
                  </a:cubicBezTo>
                  <a:cubicBezTo>
                    <a:pt x="0" y="83"/>
                    <a:pt x="2" y="104"/>
                    <a:pt x="5" y="124"/>
                  </a:cubicBezTo>
                  <a:lnTo>
                    <a:pt x="54" y="115"/>
                  </a:lnTo>
                  <a:close/>
                </a:path>
              </a:pathLst>
            </a:custGeom>
            <a:solidFill>
              <a:srgbClr val="00A15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41">
              <a:extLst>
                <a:ext uri="{FF2B5EF4-FFF2-40B4-BE49-F238E27FC236}">
                  <a16:creationId xmlns:a16="http://schemas.microsoft.com/office/drawing/2014/main" id="{A7118456-B29F-4BC2-A6C9-B6DAAE6C5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744" y="2922771"/>
              <a:ext cx="217309" cy="232757"/>
            </a:xfrm>
            <a:custGeom>
              <a:avLst/>
              <a:gdLst>
                <a:gd name="T0" fmla="*/ 44 w 112"/>
                <a:gd name="T1" fmla="*/ 120 h 120"/>
                <a:gd name="T2" fmla="*/ 112 w 112"/>
                <a:gd name="T3" fmla="*/ 39 h 120"/>
                <a:gd name="T4" fmla="*/ 80 w 112"/>
                <a:gd name="T5" fmla="*/ 0 h 120"/>
                <a:gd name="T6" fmla="*/ 60 w 112"/>
                <a:gd name="T7" fmla="*/ 18 h 120"/>
                <a:gd name="T8" fmla="*/ 0 w 112"/>
                <a:gd name="T9" fmla="*/ 94 h 120"/>
                <a:gd name="T10" fmla="*/ 44 w 112"/>
                <a:gd name="T11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20">
                  <a:moveTo>
                    <a:pt x="44" y="120"/>
                  </a:moveTo>
                  <a:cubicBezTo>
                    <a:pt x="62" y="89"/>
                    <a:pt x="85" y="62"/>
                    <a:pt x="112" y="39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3" y="6"/>
                    <a:pt x="66" y="12"/>
                    <a:pt x="60" y="18"/>
                  </a:cubicBezTo>
                  <a:cubicBezTo>
                    <a:pt x="37" y="41"/>
                    <a:pt x="17" y="67"/>
                    <a:pt x="0" y="94"/>
                  </a:cubicBezTo>
                  <a:lnTo>
                    <a:pt x="44" y="120"/>
                  </a:lnTo>
                  <a:close/>
                </a:path>
              </a:pathLst>
            </a:custGeom>
            <a:solidFill>
              <a:srgbClr val="00A15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405880" y="4237962"/>
            <a:ext cx="1545882" cy="891894"/>
            <a:chOff x="959545" y="2732239"/>
            <a:chExt cx="1545882" cy="891894"/>
          </a:xfrm>
        </p:grpSpPr>
        <p:sp>
          <p:nvSpPr>
            <p:cNvPr id="103" name="Freeform 32">
              <a:extLst>
                <a:ext uri="{FF2B5EF4-FFF2-40B4-BE49-F238E27FC236}">
                  <a16:creationId xmlns:a16="http://schemas.microsoft.com/office/drawing/2014/main" id="{58C0A1B7-E526-4D4C-98B3-79BA9DAAA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0675" y="2732239"/>
              <a:ext cx="236877" cy="133887"/>
            </a:xfrm>
            <a:custGeom>
              <a:avLst/>
              <a:gdLst>
                <a:gd name="T0" fmla="*/ 18 w 122"/>
                <a:gd name="T1" fmla="*/ 69 h 69"/>
                <a:gd name="T2" fmla="*/ 122 w 122"/>
                <a:gd name="T3" fmla="*/ 50 h 69"/>
                <a:gd name="T4" fmla="*/ 122 w 122"/>
                <a:gd name="T5" fmla="*/ 0 h 69"/>
                <a:gd name="T6" fmla="*/ 0 w 122"/>
                <a:gd name="T7" fmla="*/ 21 h 69"/>
                <a:gd name="T8" fmla="*/ 18 w 122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69">
                  <a:moveTo>
                    <a:pt x="18" y="69"/>
                  </a:moveTo>
                  <a:cubicBezTo>
                    <a:pt x="50" y="57"/>
                    <a:pt x="85" y="51"/>
                    <a:pt x="122" y="5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80" y="1"/>
                    <a:pt x="39" y="8"/>
                    <a:pt x="0" y="21"/>
                  </a:cubicBezTo>
                  <a:lnTo>
                    <a:pt x="18" y="69"/>
                  </a:lnTo>
                  <a:close/>
                </a:path>
              </a:pathLst>
            </a:custGeom>
            <a:solidFill>
              <a:srgbClr val="FF81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3">
              <a:extLst>
                <a:ext uri="{FF2B5EF4-FFF2-40B4-BE49-F238E27FC236}">
                  <a16:creationId xmlns:a16="http://schemas.microsoft.com/office/drawing/2014/main" id="{9313C857-EDFF-499E-BC60-EE2BD5B30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419" y="2732239"/>
              <a:ext cx="235848" cy="133887"/>
            </a:xfrm>
            <a:custGeom>
              <a:avLst/>
              <a:gdLst>
                <a:gd name="T0" fmla="*/ 0 w 122"/>
                <a:gd name="T1" fmla="*/ 0 h 69"/>
                <a:gd name="T2" fmla="*/ 0 w 122"/>
                <a:gd name="T3" fmla="*/ 50 h 69"/>
                <a:gd name="T4" fmla="*/ 104 w 122"/>
                <a:gd name="T5" fmla="*/ 69 h 69"/>
                <a:gd name="T6" fmla="*/ 122 w 122"/>
                <a:gd name="T7" fmla="*/ 21 h 69"/>
                <a:gd name="T8" fmla="*/ 0 w 122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69">
                  <a:moveTo>
                    <a:pt x="0" y="0"/>
                  </a:moveTo>
                  <a:cubicBezTo>
                    <a:pt x="0" y="50"/>
                    <a:pt x="0" y="50"/>
                    <a:pt x="0" y="50"/>
                  </a:cubicBezTo>
                  <a:cubicBezTo>
                    <a:pt x="36" y="51"/>
                    <a:pt x="71" y="57"/>
                    <a:pt x="104" y="69"/>
                  </a:cubicBezTo>
                  <a:cubicBezTo>
                    <a:pt x="122" y="21"/>
                    <a:pt x="122" y="21"/>
                    <a:pt x="122" y="21"/>
                  </a:cubicBezTo>
                  <a:cubicBezTo>
                    <a:pt x="82" y="8"/>
                    <a:pt x="42" y="1"/>
                    <a:pt x="0" y="0"/>
                  </a:cubicBezTo>
                  <a:close/>
                </a:path>
              </a:pathLst>
            </a:custGeom>
            <a:solidFill>
              <a:srgbClr val="FF81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4">
              <a:extLst>
                <a:ext uri="{FF2B5EF4-FFF2-40B4-BE49-F238E27FC236}">
                  <a16:creationId xmlns:a16="http://schemas.microsoft.com/office/drawing/2014/main" id="{162BBF31-2CD1-4F3A-930D-6FF6AC7C8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8117" y="2782705"/>
              <a:ext cx="239967" cy="195681"/>
            </a:xfrm>
            <a:custGeom>
              <a:avLst/>
              <a:gdLst>
                <a:gd name="T0" fmla="*/ 0 w 124"/>
                <a:gd name="T1" fmla="*/ 48 h 101"/>
                <a:gd name="T2" fmla="*/ 91 w 124"/>
                <a:gd name="T3" fmla="*/ 101 h 101"/>
                <a:gd name="T4" fmla="*/ 124 w 124"/>
                <a:gd name="T5" fmla="*/ 62 h 101"/>
                <a:gd name="T6" fmla="*/ 28 w 124"/>
                <a:gd name="T7" fmla="*/ 5 h 101"/>
                <a:gd name="T8" fmla="*/ 17 w 124"/>
                <a:gd name="T9" fmla="*/ 0 h 101"/>
                <a:gd name="T10" fmla="*/ 0 w 124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101">
                  <a:moveTo>
                    <a:pt x="0" y="48"/>
                  </a:moveTo>
                  <a:cubicBezTo>
                    <a:pt x="33" y="61"/>
                    <a:pt x="64" y="79"/>
                    <a:pt x="91" y="101"/>
                  </a:cubicBezTo>
                  <a:cubicBezTo>
                    <a:pt x="124" y="62"/>
                    <a:pt x="124" y="62"/>
                    <a:pt x="124" y="62"/>
                  </a:cubicBezTo>
                  <a:cubicBezTo>
                    <a:pt x="95" y="39"/>
                    <a:pt x="63" y="20"/>
                    <a:pt x="28" y="5"/>
                  </a:cubicBezTo>
                  <a:cubicBezTo>
                    <a:pt x="25" y="3"/>
                    <a:pt x="21" y="2"/>
                    <a:pt x="17" y="0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FF81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5">
              <a:extLst>
                <a:ext uri="{FF2B5EF4-FFF2-40B4-BE49-F238E27FC236}">
                  <a16:creationId xmlns:a16="http://schemas.microsoft.com/office/drawing/2014/main" id="{42543A3B-5F23-41A6-A5DE-C742CE2F7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7917" y="2922771"/>
              <a:ext cx="217309" cy="232757"/>
            </a:xfrm>
            <a:custGeom>
              <a:avLst/>
              <a:gdLst>
                <a:gd name="T0" fmla="*/ 0 w 112"/>
                <a:gd name="T1" fmla="*/ 39 h 120"/>
                <a:gd name="T2" fmla="*/ 68 w 112"/>
                <a:gd name="T3" fmla="*/ 120 h 120"/>
                <a:gd name="T4" fmla="*/ 112 w 112"/>
                <a:gd name="T5" fmla="*/ 94 h 120"/>
                <a:gd name="T6" fmla="*/ 52 w 112"/>
                <a:gd name="T7" fmla="*/ 18 h 120"/>
                <a:gd name="T8" fmla="*/ 32 w 112"/>
                <a:gd name="T9" fmla="*/ 0 h 120"/>
                <a:gd name="T10" fmla="*/ 0 w 112"/>
                <a:gd name="T11" fmla="*/ 3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20">
                  <a:moveTo>
                    <a:pt x="0" y="39"/>
                  </a:moveTo>
                  <a:cubicBezTo>
                    <a:pt x="26" y="62"/>
                    <a:pt x="49" y="89"/>
                    <a:pt x="68" y="120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95" y="67"/>
                    <a:pt x="75" y="41"/>
                    <a:pt x="52" y="18"/>
                  </a:cubicBezTo>
                  <a:cubicBezTo>
                    <a:pt x="46" y="12"/>
                    <a:pt x="39" y="6"/>
                    <a:pt x="32" y="0"/>
                  </a:cubicBezTo>
                  <a:lnTo>
                    <a:pt x="0" y="39"/>
                  </a:lnTo>
                  <a:close/>
                </a:path>
              </a:pathLst>
            </a:custGeom>
            <a:solidFill>
              <a:srgbClr val="FF81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id="{C6362091-B639-4D5E-A824-7926AD3E5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347" y="3384166"/>
              <a:ext cx="106080" cy="239967"/>
            </a:xfrm>
            <a:custGeom>
              <a:avLst/>
              <a:gdLst>
                <a:gd name="T0" fmla="*/ 50 w 55"/>
                <a:gd name="T1" fmla="*/ 124 h 124"/>
                <a:gd name="T2" fmla="*/ 55 w 55"/>
                <a:gd name="T3" fmla="*/ 62 h 124"/>
                <a:gd name="T4" fmla="*/ 50 w 55"/>
                <a:gd name="T5" fmla="*/ 0 h 124"/>
                <a:gd name="T6" fmla="*/ 0 w 55"/>
                <a:gd name="T7" fmla="*/ 9 h 124"/>
                <a:gd name="T8" fmla="*/ 4 w 55"/>
                <a:gd name="T9" fmla="*/ 62 h 124"/>
                <a:gd name="T10" fmla="*/ 0 w 55"/>
                <a:gd name="T11" fmla="*/ 115 h 124"/>
                <a:gd name="T12" fmla="*/ 50 w 55"/>
                <a:gd name="T1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124">
                  <a:moveTo>
                    <a:pt x="50" y="124"/>
                  </a:moveTo>
                  <a:cubicBezTo>
                    <a:pt x="53" y="104"/>
                    <a:pt x="55" y="83"/>
                    <a:pt x="55" y="62"/>
                  </a:cubicBezTo>
                  <a:cubicBezTo>
                    <a:pt x="55" y="41"/>
                    <a:pt x="53" y="21"/>
                    <a:pt x="5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26"/>
                    <a:pt x="4" y="44"/>
                    <a:pt x="4" y="62"/>
                  </a:cubicBezTo>
                  <a:cubicBezTo>
                    <a:pt x="4" y="80"/>
                    <a:pt x="3" y="98"/>
                    <a:pt x="0" y="115"/>
                  </a:cubicBezTo>
                  <a:lnTo>
                    <a:pt x="50" y="12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7">
              <a:extLst>
                <a:ext uri="{FF2B5EF4-FFF2-40B4-BE49-F238E27FC236}">
                  <a16:creationId xmlns:a16="http://schemas.microsoft.com/office/drawing/2014/main" id="{1788FCFF-2ADC-4B8A-A13B-82AD43723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3134" y="3131840"/>
              <a:ext cx="166844" cy="240997"/>
            </a:xfrm>
            <a:custGeom>
              <a:avLst/>
              <a:gdLst>
                <a:gd name="T0" fmla="*/ 0 w 86"/>
                <a:gd name="T1" fmla="*/ 25 h 124"/>
                <a:gd name="T2" fmla="*/ 37 w 86"/>
                <a:gd name="T3" fmla="*/ 124 h 124"/>
                <a:gd name="T4" fmla="*/ 86 w 86"/>
                <a:gd name="T5" fmla="*/ 115 h 124"/>
                <a:gd name="T6" fmla="*/ 62 w 86"/>
                <a:gd name="T7" fmla="*/ 37 h 124"/>
                <a:gd name="T8" fmla="*/ 44 w 86"/>
                <a:gd name="T9" fmla="*/ 0 h 124"/>
                <a:gd name="T10" fmla="*/ 0 w 86"/>
                <a:gd name="T11" fmla="*/ 2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124">
                  <a:moveTo>
                    <a:pt x="0" y="25"/>
                  </a:moveTo>
                  <a:cubicBezTo>
                    <a:pt x="17" y="55"/>
                    <a:pt x="30" y="89"/>
                    <a:pt x="37" y="124"/>
                  </a:cubicBezTo>
                  <a:cubicBezTo>
                    <a:pt x="86" y="115"/>
                    <a:pt x="86" y="115"/>
                    <a:pt x="86" y="115"/>
                  </a:cubicBezTo>
                  <a:cubicBezTo>
                    <a:pt x="81" y="89"/>
                    <a:pt x="73" y="62"/>
                    <a:pt x="62" y="37"/>
                  </a:cubicBezTo>
                  <a:cubicBezTo>
                    <a:pt x="57" y="24"/>
                    <a:pt x="51" y="12"/>
                    <a:pt x="44" y="0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38">
              <a:extLst>
                <a:ext uri="{FF2B5EF4-FFF2-40B4-BE49-F238E27FC236}">
                  <a16:creationId xmlns:a16="http://schemas.microsoft.com/office/drawing/2014/main" id="{7BB94682-CE8A-440E-9C61-4A029628E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5857" y="2782705"/>
              <a:ext cx="240997" cy="195681"/>
            </a:xfrm>
            <a:custGeom>
              <a:avLst/>
              <a:gdLst>
                <a:gd name="T0" fmla="*/ 33 w 124"/>
                <a:gd name="T1" fmla="*/ 101 h 101"/>
                <a:gd name="T2" fmla="*/ 124 w 124"/>
                <a:gd name="T3" fmla="*/ 48 h 101"/>
                <a:gd name="T4" fmla="*/ 107 w 124"/>
                <a:gd name="T5" fmla="*/ 0 h 101"/>
                <a:gd name="T6" fmla="*/ 95 w 124"/>
                <a:gd name="T7" fmla="*/ 5 h 101"/>
                <a:gd name="T8" fmla="*/ 0 w 124"/>
                <a:gd name="T9" fmla="*/ 62 h 101"/>
                <a:gd name="T10" fmla="*/ 33 w 124"/>
                <a:gd name="T11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101">
                  <a:moveTo>
                    <a:pt x="33" y="101"/>
                  </a:moveTo>
                  <a:cubicBezTo>
                    <a:pt x="60" y="79"/>
                    <a:pt x="91" y="61"/>
                    <a:pt x="124" y="48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3" y="2"/>
                    <a:pt x="99" y="3"/>
                    <a:pt x="95" y="5"/>
                  </a:cubicBezTo>
                  <a:cubicBezTo>
                    <a:pt x="61" y="20"/>
                    <a:pt x="29" y="39"/>
                    <a:pt x="0" y="62"/>
                  </a:cubicBezTo>
                  <a:lnTo>
                    <a:pt x="33" y="101"/>
                  </a:lnTo>
                  <a:close/>
                </a:path>
              </a:pathLst>
            </a:custGeom>
            <a:solidFill>
              <a:srgbClr val="FF81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39">
              <a:extLst>
                <a:ext uri="{FF2B5EF4-FFF2-40B4-BE49-F238E27FC236}">
                  <a16:creationId xmlns:a16="http://schemas.microsoft.com/office/drawing/2014/main" id="{DDB2CB4F-2B8A-4446-AB8D-016F1F1F1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933" y="3131840"/>
              <a:ext cx="166844" cy="240997"/>
            </a:xfrm>
            <a:custGeom>
              <a:avLst/>
              <a:gdLst>
                <a:gd name="T0" fmla="*/ 50 w 86"/>
                <a:gd name="T1" fmla="*/ 124 h 124"/>
                <a:gd name="T2" fmla="*/ 86 w 86"/>
                <a:gd name="T3" fmla="*/ 25 h 124"/>
                <a:gd name="T4" fmla="*/ 43 w 86"/>
                <a:gd name="T5" fmla="*/ 0 h 124"/>
                <a:gd name="T6" fmla="*/ 24 w 86"/>
                <a:gd name="T7" fmla="*/ 37 h 124"/>
                <a:gd name="T8" fmla="*/ 0 w 86"/>
                <a:gd name="T9" fmla="*/ 115 h 124"/>
                <a:gd name="T10" fmla="*/ 50 w 86"/>
                <a:gd name="T11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124">
                  <a:moveTo>
                    <a:pt x="50" y="124"/>
                  </a:moveTo>
                  <a:cubicBezTo>
                    <a:pt x="57" y="89"/>
                    <a:pt x="70" y="55"/>
                    <a:pt x="86" y="25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6" y="12"/>
                    <a:pt x="30" y="24"/>
                    <a:pt x="24" y="37"/>
                  </a:cubicBezTo>
                  <a:cubicBezTo>
                    <a:pt x="14" y="62"/>
                    <a:pt x="6" y="89"/>
                    <a:pt x="0" y="115"/>
                  </a:cubicBezTo>
                  <a:lnTo>
                    <a:pt x="50" y="124"/>
                  </a:lnTo>
                  <a:close/>
                </a:path>
              </a:pathLst>
            </a:custGeom>
            <a:solidFill>
              <a:srgbClr val="FF81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A2FEAADF-ABFC-4277-AE4D-7C92DA846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545" y="3384166"/>
              <a:ext cx="104020" cy="239967"/>
            </a:xfrm>
            <a:custGeom>
              <a:avLst/>
              <a:gdLst>
                <a:gd name="T0" fmla="*/ 54 w 54"/>
                <a:gd name="T1" fmla="*/ 115 h 124"/>
                <a:gd name="T2" fmla="*/ 50 w 54"/>
                <a:gd name="T3" fmla="*/ 62 h 124"/>
                <a:gd name="T4" fmla="*/ 54 w 54"/>
                <a:gd name="T5" fmla="*/ 9 h 124"/>
                <a:gd name="T6" fmla="*/ 5 w 54"/>
                <a:gd name="T7" fmla="*/ 0 h 124"/>
                <a:gd name="T8" fmla="*/ 0 w 54"/>
                <a:gd name="T9" fmla="*/ 62 h 124"/>
                <a:gd name="T10" fmla="*/ 5 w 54"/>
                <a:gd name="T11" fmla="*/ 124 h 124"/>
                <a:gd name="T12" fmla="*/ 54 w 54"/>
                <a:gd name="T13" fmla="*/ 11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24">
                  <a:moveTo>
                    <a:pt x="54" y="115"/>
                  </a:moveTo>
                  <a:cubicBezTo>
                    <a:pt x="52" y="98"/>
                    <a:pt x="50" y="80"/>
                    <a:pt x="50" y="62"/>
                  </a:cubicBezTo>
                  <a:cubicBezTo>
                    <a:pt x="50" y="44"/>
                    <a:pt x="52" y="26"/>
                    <a:pt x="54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21"/>
                    <a:pt x="0" y="41"/>
                    <a:pt x="0" y="62"/>
                  </a:cubicBezTo>
                  <a:cubicBezTo>
                    <a:pt x="0" y="83"/>
                    <a:pt x="2" y="104"/>
                    <a:pt x="5" y="124"/>
                  </a:cubicBezTo>
                  <a:lnTo>
                    <a:pt x="54" y="115"/>
                  </a:lnTo>
                  <a:close/>
                </a:path>
              </a:pathLst>
            </a:custGeom>
            <a:solidFill>
              <a:srgbClr val="FF81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1">
              <a:extLst>
                <a:ext uri="{FF2B5EF4-FFF2-40B4-BE49-F238E27FC236}">
                  <a16:creationId xmlns:a16="http://schemas.microsoft.com/office/drawing/2014/main" id="{A7118456-B29F-4BC2-A6C9-B6DAAE6C5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744" y="2922771"/>
              <a:ext cx="217309" cy="232757"/>
            </a:xfrm>
            <a:custGeom>
              <a:avLst/>
              <a:gdLst>
                <a:gd name="T0" fmla="*/ 44 w 112"/>
                <a:gd name="T1" fmla="*/ 120 h 120"/>
                <a:gd name="T2" fmla="*/ 112 w 112"/>
                <a:gd name="T3" fmla="*/ 39 h 120"/>
                <a:gd name="T4" fmla="*/ 80 w 112"/>
                <a:gd name="T5" fmla="*/ 0 h 120"/>
                <a:gd name="T6" fmla="*/ 60 w 112"/>
                <a:gd name="T7" fmla="*/ 18 h 120"/>
                <a:gd name="T8" fmla="*/ 0 w 112"/>
                <a:gd name="T9" fmla="*/ 94 h 120"/>
                <a:gd name="T10" fmla="*/ 44 w 112"/>
                <a:gd name="T11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20">
                  <a:moveTo>
                    <a:pt x="44" y="120"/>
                  </a:moveTo>
                  <a:cubicBezTo>
                    <a:pt x="62" y="89"/>
                    <a:pt x="85" y="62"/>
                    <a:pt x="112" y="39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3" y="6"/>
                    <a:pt x="66" y="12"/>
                    <a:pt x="60" y="18"/>
                  </a:cubicBezTo>
                  <a:cubicBezTo>
                    <a:pt x="37" y="41"/>
                    <a:pt x="17" y="67"/>
                    <a:pt x="0" y="94"/>
                  </a:cubicBezTo>
                  <a:lnTo>
                    <a:pt x="44" y="120"/>
                  </a:lnTo>
                  <a:close/>
                </a:path>
              </a:pathLst>
            </a:custGeom>
            <a:solidFill>
              <a:srgbClr val="FF81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761553" y="443202"/>
            <a:ext cx="9716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5A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n-US" sz="4800" dirty="0"/>
          </a:p>
        </p:txBody>
      </p:sp>
      <p:sp>
        <p:nvSpPr>
          <p:cNvPr id="113" name="Rectangle 112"/>
          <p:cNvSpPr/>
          <p:nvPr/>
        </p:nvSpPr>
        <p:spPr>
          <a:xfrm>
            <a:off x="746848" y="2424577"/>
            <a:ext cx="9716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A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endParaRPr lang="en-US" sz="4800" dirty="0">
              <a:solidFill>
                <a:srgbClr val="00A150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761878" y="4269072"/>
            <a:ext cx="9716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8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en-US" sz="4800" dirty="0">
              <a:solidFill>
                <a:srgbClr val="FF8100"/>
              </a:solidFill>
            </a:endParaRPr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2500957" y="205979"/>
            <a:ext cx="64408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Survey Cards (57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Received)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5A8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Content Placeholder 2">
            <a:extLst>
              <a:ext uri="{FF2B5EF4-FFF2-40B4-BE49-F238E27FC236}">
                <a16:creationId xmlns:a16="http://schemas.microsoft.com/office/drawing/2014/main" id="{7341930F-86F0-4BB0-A7DE-DA9590BAF751}"/>
              </a:ext>
            </a:extLst>
          </p:cNvPr>
          <p:cNvSpPr txBox="1">
            <a:spLocks/>
          </p:cNvSpPr>
          <p:nvPr/>
        </p:nvSpPr>
        <p:spPr>
          <a:xfrm>
            <a:off x="2415680" y="1200151"/>
            <a:ext cx="6526097" cy="4435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Comments</a:t>
            </a:r>
          </a:p>
          <a:p>
            <a:pPr lvl="1">
              <a:spcAft>
                <a:spcPts val="1200"/>
              </a:spcAft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“Was extremely grateful for their help. They </a:t>
            </a:r>
            <a:r>
              <a:rPr lang="en-US" sz="2000" b="1" i="1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helped me get back to Arkansas Children’s Hospital</a:t>
            </a: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 at my daughter’s side very quickly.” [Flat Tire]</a:t>
            </a:r>
          </a:p>
          <a:p>
            <a:pPr lvl="1">
              <a:spcAft>
                <a:spcPts val="1200"/>
              </a:spcAft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“This gentleman </a:t>
            </a:r>
            <a:r>
              <a:rPr lang="en-US" sz="2000" b="1" i="1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helped to get the cart side off my </a:t>
            </a:r>
            <a:br>
              <a:rPr lang="en-US" sz="2000" b="1" i="1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</a:br>
            <a:r>
              <a:rPr lang="en-US" sz="2000" b="1" i="1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power chair</a:t>
            </a: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, take it apart, and put it in the car. He could not have been nicer.” [Involved in Crash]</a:t>
            </a:r>
          </a:p>
          <a:p>
            <a:pPr lvl="1"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“Wow! We were </a:t>
            </a:r>
            <a:r>
              <a:rPr lang="en-US" sz="2000" b="1" i="1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on the shoulder at the busiest part </a:t>
            </a: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of the highway. Thank God for Rodney.” [Flat Tire]</a:t>
            </a:r>
          </a:p>
          <a:p>
            <a:pPr lvl="1">
              <a:defRPr/>
            </a:pPr>
            <a:endParaRPr lang="en-US" sz="2000" dirty="0">
              <a:solidFill>
                <a:sysClr val="windowText" lastClr="000000">
                  <a:lumMod val="75000"/>
                  <a:lumOff val="25000"/>
                </a:sysClr>
              </a:solidFill>
            </a:endParaRPr>
          </a:p>
          <a:p>
            <a:pPr lvl="1"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“Greg was excellent! Very helpful, </a:t>
            </a:r>
            <a:r>
              <a:rPr lang="en-US" sz="2000" b="1" i="1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sexy</a:t>
            </a: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 and fast!” [Flat Tire]</a:t>
            </a:r>
          </a:p>
          <a:p>
            <a:pPr lvl="1">
              <a:defRPr/>
            </a:pPr>
            <a:endParaRPr lang="en-US" sz="2000" dirty="0">
              <a:solidFill>
                <a:sysClr val="windowText" lastClr="000000">
                  <a:lumMod val="75000"/>
                  <a:lumOff val="25000"/>
                </a:sys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19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199" y="205979"/>
            <a:ext cx="849336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Statistical Comparison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5A8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41930F-86F0-4BB0-A7DE-DA9590BAF751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8229600" cy="4435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CA0605 (US 67/167 in Jacksonville/Cabot)</a:t>
            </a:r>
          </a:p>
          <a:p>
            <a:pPr lvl="1" indent="-342900">
              <a:buFont typeface="Arial"/>
              <a:buChar char="•"/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No MAP</a:t>
            </a:r>
          </a:p>
          <a:p>
            <a:pPr lvl="1" indent="-342900">
              <a:buFont typeface="Arial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No Wrecker</a:t>
            </a:r>
          </a:p>
          <a:p>
            <a:pPr lvl="1" indent="-342900">
              <a:buFont typeface="Arial"/>
              <a:buChar char="•"/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3 ARDOT cameras over 4.5 miles (2 trailers)</a:t>
            </a:r>
          </a:p>
          <a:p>
            <a:pPr lvl="1" indent="-342900">
              <a:buFont typeface="Arial"/>
              <a:buChar char="•"/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~57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% increase in accidents within the work zone</a:t>
            </a:r>
          </a:p>
          <a:p>
            <a:pPr lvl="1" indent="-342900">
              <a:buFont typeface="Arial"/>
              <a:buChar char="•"/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Numerous accidents were secondary</a:t>
            </a:r>
          </a:p>
          <a:p>
            <a:pPr lvl="1" indent="-342900">
              <a:buFont typeface="Arial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Numerous accidents were the result of disabled vehicle or running out of gas</a:t>
            </a:r>
          </a:p>
          <a:p>
            <a:pPr lvl="2" indent="-342900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One incident resulted in 2 18-wheelers going over/thru PCTB and into the ditch to avoid a pickup that ran out of gas</a:t>
            </a:r>
          </a:p>
          <a:p>
            <a:pPr lvl="2" indent="-342900"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This pickup ran out of gas one week before in the EXACT SAME location</a:t>
            </a:r>
          </a:p>
          <a:p>
            <a:pPr lvl="2" indent="-342900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NB 67 </a:t>
            </a: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was closed for hours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lvl="2" indent="-342900"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indent="-285750">
              <a:buFont typeface="Arial"/>
              <a:buChar char="–"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71513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199" y="205979"/>
            <a:ext cx="849336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5A8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41930F-86F0-4BB0-A7DE-DA9590BAF751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8229600" cy="4435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CA0601 (IH 30 in Benton)</a:t>
            </a:r>
          </a:p>
          <a:p>
            <a:pPr lvl="1" indent="-342900">
              <a:buFont typeface="Arial"/>
              <a:buChar char="•"/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We provide a MAP</a:t>
            </a:r>
          </a:p>
          <a:p>
            <a:pPr lvl="1" indent="-342900">
              <a:buFont typeface="Arial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We provide a Wrecker</a:t>
            </a:r>
          </a:p>
          <a:p>
            <a:pPr lvl="1" indent="-342900">
              <a:buFont typeface="Arial"/>
              <a:buChar char="•"/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20 ARDOT cameras over 5.5 miles (10 trailers)</a:t>
            </a:r>
          </a:p>
          <a:p>
            <a:pPr lvl="1" indent="-342900">
              <a:buFont typeface="Arial"/>
              <a:buChar char="•"/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Only 24%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increase in accidents within the work zone (CA0605 was ~57%)</a:t>
            </a:r>
          </a:p>
          <a:p>
            <a:pPr lvl="1" indent="-342900">
              <a:buFont typeface="Arial"/>
              <a:buChar char="•"/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Disabled vehicles are cleared from live lanes by MAP</a:t>
            </a:r>
          </a:p>
          <a:p>
            <a:pPr lvl="1" indent="-342900">
              <a:buFont typeface="Arial"/>
              <a:buChar char="•"/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Wrecker services are continuously removing accident vehicles to expedite lane closures and reduce secondary incidents</a:t>
            </a:r>
          </a:p>
          <a:p>
            <a:pPr lvl="1" indent="-342900">
              <a:buFont typeface="Arial"/>
              <a:buChar char="•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lvl="2" indent="-342900"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indent="-285750">
              <a:buFont typeface="Arial"/>
              <a:buChar char="–"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0685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199" y="205979"/>
            <a:ext cx="849336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Regular Presence – ASP and AHP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5A8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41930F-86F0-4BB0-A7DE-DA9590BAF751}"/>
              </a:ext>
            </a:extLst>
          </p:cNvPr>
          <p:cNvSpPr txBox="1">
            <a:spLocks/>
          </p:cNvSpPr>
          <p:nvPr/>
        </p:nvSpPr>
        <p:spPr>
          <a:xfrm>
            <a:off x="457200" y="1063229"/>
            <a:ext cx="8229600" cy="4513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Enforcement</a:t>
            </a:r>
          </a:p>
          <a:p>
            <a:pPr lvl="1" indent="-342900">
              <a:buFont typeface="Arial"/>
              <a:buChar char="•"/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Reduced Work Zone Speed Limits</a:t>
            </a:r>
          </a:p>
          <a:p>
            <a:pPr>
              <a:defRPr/>
            </a:pPr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First responder to accidents</a:t>
            </a:r>
          </a:p>
          <a:p>
            <a:pPr lvl="1"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Provide LEO perspective of situation</a:t>
            </a:r>
          </a:p>
          <a:p>
            <a:pPr lvl="1"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Establish safe zone for additional first responders</a:t>
            </a:r>
          </a:p>
          <a:p>
            <a:pPr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Queue Assistance</a:t>
            </a:r>
          </a:p>
          <a:p>
            <a:pPr lvl="1"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Secondary incident risk management</a:t>
            </a:r>
          </a:p>
          <a:p>
            <a:pPr lvl="1">
              <a:defRPr/>
            </a:pPr>
            <a:r>
              <a:rPr 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Help mitigate incidents due to slowed traffic</a:t>
            </a:r>
          </a:p>
          <a:p>
            <a:pPr>
              <a:defRPr/>
            </a:pPr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Implement clear zone towing effort (not Wrecker Services; not ASP rotation)</a:t>
            </a:r>
          </a:p>
          <a:p>
            <a:pPr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Initiate emergency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 Narrow"/>
                <a:ea typeface="+mn-ea"/>
              </a:rPr>
              <a:t>slo</a:t>
            </a:r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w roll”</a:t>
            </a:r>
            <a:endParaRPr lang="en-US" sz="2000" dirty="0">
              <a:solidFill>
                <a:sysClr val="windowText" lastClr="000000">
                  <a:lumMod val="75000"/>
                  <a:lumOff val="25000"/>
                </a:sysClr>
              </a:solidFill>
            </a:endParaRPr>
          </a:p>
          <a:p>
            <a:pPr lvl="1" indent="-342900">
              <a:buFont typeface="Arial"/>
              <a:buChar char="•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lvl="2" indent="-342900"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indent="-285750">
              <a:buFont typeface="Arial"/>
              <a:buChar char="–"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4BF956-25A4-46A2-A391-43D7B8AC6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470" y="979353"/>
            <a:ext cx="3849330" cy="170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37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199" y="205979"/>
            <a:ext cx="849336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5A8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41930F-86F0-4BB0-A7DE-DA9590BAF751}"/>
              </a:ext>
            </a:extLst>
          </p:cNvPr>
          <p:cNvSpPr txBox="1">
            <a:spLocks/>
          </p:cNvSpPr>
          <p:nvPr/>
        </p:nvSpPr>
        <p:spPr>
          <a:xfrm>
            <a:off x="457200" y="1063229"/>
            <a:ext cx="8229600" cy="4513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42900">
              <a:buFont typeface="Arial"/>
              <a:buChar char="•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lvl="2" indent="-342900"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indent="-285750">
              <a:buFont typeface="Arial"/>
              <a:buChar char="–"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</p:txBody>
      </p:sp>
      <p:pic>
        <p:nvPicPr>
          <p:cNvPr id="1026" name="Picture 2" descr="https://hirebu.files.wordpress.com/2018/04/questions-medium-1366x750.jpg?w=1100">
            <a:extLst>
              <a:ext uri="{FF2B5EF4-FFF2-40B4-BE49-F238E27FC236}">
                <a16:creationId xmlns:a16="http://schemas.microsoft.com/office/drawing/2014/main" id="{FA9CD756-AA01-42B5-A9AE-8B2E05F05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07" y="665766"/>
            <a:ext cx="7808786" cy="428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841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178" y="1410687"/>
            <a:ext cx="7886700" cy="3053736"/>
          </a:xfrm>
        </p:spPr>
        <p:txBody>
          <a:bodyPr/>
          <a:lstStyle/>
          <a:p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 Narrow" panose="020B0606020202030204" pitchFamily="34" charset="0"/>
              </a:rPr>
              <a:t>2.5 miles</a:t>
            </a:r>
          </a:p>
          <a:p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 Narrow" panose="020B0606020202030204" pitchFamily="34" charset="0"/>
              </a:rPr>
              <a:t>Widen from 6 lanes to 8 lanes</a:t>
            </a:r>
          </a:p>
          <a:p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 Narrow" panose="020B0606020202030204" pitchFamily="34" charset="0"/>
              </a:rPr>
              <a:t>Reconstruction of Rock Creek and Rodney Parham bridges</a:t>
            </a:r>
          </a:p>
          <a:p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 Narrow" panose="020B0606020202030204" pitchFamily="34" charset="0"/>
              </a:rPr>
              <a:t>Hughes Street Overpass reconstruction</a:t>
            </a:r>
          </a:p>
          <a:p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 Narrow" panose="020B0606020202030204" pitchFamily="34" charset="0"/>
              </a:rPr>
              <a:t>116,000 Average Daily Traffic </a:t>
            </a:r>
          </a:p>
          <a:p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 Narrow" panose="020B0606020202030204" pitchFamily="34" charset="0"/>
              </a:rPr>
              <a:t>$198,800 Daily Road User Cost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Job CA0608 - IH 630 : Baptist Hospital – University Avenue</a:t>
            </a:r>
          </a:p>
        </p:txBody>
      </p:sp>
    </p:spTree>
    <p:extLst>
      <p:ext uri="{BB962C8B-B14F-4D97-AF65-F5344CB8AC3E}">
        <p14:creationId xmlns:p14="http://schemas.microsoft.com/office/powerpoint/2010/main" val="2745309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2563" y="2727570"/>
            <a:ext cx="4817401" cy="25563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Road User Cost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67178" y="1410687"/>
            <a:ext cx="7886700" cy="833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 Narrow" panose="020B0606020202030204" pitchFamily="34" charset="0"/>
              </a:rPr>
              <a:t>The additional cost borne by motorists and the community at-large as a result of work zone activity.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453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E555E-4BCC-4E07-8271-01D09341A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1051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AWIS (Automated </a:t>
            </a:r>
            <a:r>
              <a:rPr lang="en-US" dirty="0" err="1"/>
              <a:t>Workzone</a:t>
            </a:r>
            <a:r>
              <a:rPr lang="en-US" dirty="0"/>
              <a:t> Information System)</a:t>
            </a:r>
          </a:p>
          <a:p>
            <a:r>
              <a:rPr lang="en-US" dirty="0"/>
              <a:t>Oversize Load and Emergency Routes</a:t>
            </a:r>
          </a:p>
          <a:p>
            <a:r>
              <a:rPr lang="en-US" dirty="0" err="1"/>
              <a:t>iDrive</a:t>
            </a:r>
            <a:r>
              <a:rPr lang="en-US" dirty="0"/>
              <a:t> Work Zone Portable Cameras</a:t>
            </a:r>
          </a:p>
          <a:p>
            <a:r>
              <a:rPr lang="en-US" dirty="0"/>
              <a:t>MAP (Motorist Assistance Patrol)</a:t>
            </a:r>
          </a:p>
          <a:p>
            <a:r>
              <a:rPr lang="en-US" dirty="0"/>
              <a:t>Wrecker Services</a:t>
            </a:r>
          </a:p>
          <a:p>
            <a:r>
              <a:rPr lang="en-US" dirty="0"/>
              <a:t>Regular Presence – ASP and AHP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8E5531-E9B1-47F0-B3E4-531E9CB8E6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822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Elements of our New “Business Model”</a:t>
            </a:r>
          </a:p>
        </p:txBody>
      </p:sp>
    </p:spTree>
    <p:extLst>
      <p:ext uri="{BB962C8B-B14F-4D97-AF65-F5344CB8AC3E}">
        <p14:creationId xmlns:p14="http://schemas.microsoft.com/office/powerpoint/2010/main" val="3563467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E555E-4BCC-4E07-8271-01D09341A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Speed Detectors</a:t>
            </a:r>
          </a:p>
          <a:p>
            <a:r>
              <a:rPr lang="en-US" dirty="0"/>
              <a:t>Variable Message Boards</a:t>
            </a:r>
          </a:p>
          <a:p>
            <a:r>
              <a:rPr lang="en-US" dirty="0"/>
              <a:t>HAR (Highway Advisory Radio – AM station)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8E5531-E9B1-47F0-B3E4-531E9CB8E6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822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Automated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Workzone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Information System</a:t>
            </a:r>
          </a:p>
        </p:txBody>
      </p:sp>
    </p:spTree>
    <p:extLst>
      <p:ext uri="{BB962C8B-B14F-4D97-AF65-F5344CB8AC3E}">
        <p14:creationId xmlns:p14="http://schemas.microsoft.com/office/powerpoint/2010/main" val="528982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199" y="205979"/>
            <a:ext cx="849336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Oversize Load and Emergency Routes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5A8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41930F-86F0-4BB0-A7DE-DA9590BAF751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8229600" cy="4435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42900">
              <a:buFont typeface="Arial"/>
              <a:buChar char="•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lvl="2" indent="-342900"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indent="-285750">
              <a:buFont typeface="Arial"/>
              <a:buChar char="–"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62081E-2CA6-4E29-926E-E7A27BCF8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147" y="1072834"/>
            <a:ext cx="7123471" cy="469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99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574F53F-AD13-476E-82EB-B0117E3D9E9D}"/>
              </a:ext>
            </a:extLst>
          </p:cNvPr>
          <p:cNvSpPr txBox="1">
            <a:spLocks/>
          </p:cNvSpPr>
          <p:nvPr/>
        </p:nvSpPr>
        <p:spPr>
          <a:xfrm>
            <a:off x="457199" y="205979"/>
            <a:ext cx="849336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A86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5A8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Oversize Load and Emergency Routes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5A8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41930F-86F0-4BB0-A7DE-DA9590BAF751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8229600" cy="4435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42900">
              <a:buFont typeface="Arial"/>
              <a:buChar char="•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lvl="2" indent="-342900"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  <a:p>
            <a:pPr indent="-285750">
              <a:buFont typeface="Arial"/>
              <a:buChar char="–"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 Narrow"/>
              <a:ea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5528D3-9A62-4AEC-A4CF-B7ABE3736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013" y="1102586"/>
            <a:ext cx="7093974" cy="465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16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864</Words>
  <Application>Microsoft Office PowerPoint</Application>
  <PresentationFormat>On-screen Show (4:3)</PresentationFormat>
  <Paragraphs>222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Office Theme</vt:lpstr>
      <vt:lpstr>Arkansas Work Zones – No Longer Business As Usual  Kenneth Shirley, PE, CCM, DBIA Construction Management Engineer</vt:lpstr>
      <vt:lpstr>PowerPoint Presentation</vt:lpstr>
      <vt:lpstr>PowerPoint Presentation</vt:lpstr>
      <vt:lpstr>PowerPoint Presentation</vt:lpstr>
      <vt:lpstr>PowerPoint Presentation</vt:lpstr>
      <vt:lpstr>Elements of our New “Business Model”</vt:lpstr>
      <vt:lpstr>Automated Workzone Information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Zone Cameras – Convenient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Garver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CA0601 Emergency Responders Meeting</dc:title>
  <dc:creator>Hetzel, Jon, D</dc:creator>
  <cp:lastModifiedBy>Romano, Kimberly</cp:lastModifiedBy>
  <cp:revision>104</cp:revision>
  <dcterms:created xsi:type="dcterms:W3CDTF">2019-05-17T12:58:07Z</dcterms:created>
  <dcterms:modified xsi:type="dcterms:W3CDTF">2019-08-12T12:40:46Z</dcterms:modified>
</cp:coreProperties>
</file>